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257" r:id="rId42"/>
    <p:sldId id="263" r:id="rId43"/>
    <p:sldId id="264" r:id="rId44"/>
    <p:sldId id="265" r:id="rId45"/>
    <p:sldId id="266" r:id="rId46"/>
    <p:sldId id="267" r:id="rId47"/>
    <p:sldId id="268" r:id="rId48"/>
    <p:sldId id="269" r:id="rId49"/>
    <p:sldId id="270" r:id="rId50"/>
    <p:sldId id="271" r:id="rId51"/>
    <p:sldId id="272" r:id="rId52"/>
    <p:sldId id="273" r:id="rId53"/>
    <p:sldId id="274" r:id="rId54"/>
    <p:sldId id="275" r:id="rId55"/>
    <p:sldId id="276" r:id="rId56"/>
    <p:sldId id="285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277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034"/>
    <a:srgbClr val="63A0DB"/>
    <a:srgbClr val="FFFFFF"/>
    <a:srgbClr val="F6BE9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 s motivem 2 – zvýraznění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 s motivem 2 – zvýraznění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893070305713574"/>
          <c:y val="5.5415617128463518E-2"/>
          <c:w val="0.525199372320453"/>
          <c:h val="0.743481227315099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4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50B-4938-A48E-11B0FE313E7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50B-4938-A48E-11B0FE313E7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 80 %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0B-4938-A48E-11B0FE313E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20 %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0B-4938-A48E-11B0FE313E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0B-4938-A48E-11B0FE313E7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517303219659872"/>
          <c:y val="6.1274916202225367E-2"/>
          <c:w val="0.17739433133805721"/>
          <c:h val="0.489886983305169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07130744057714"/>
          <c:y val="5.7259786783852143E-2"/>
          <c:w val="0.57237306468911264"/>
          <c:h val="0.82076838489158233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4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1EE-42D5-BE1C-9FAB32164F7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1EE-42D5-BE1C-9FAB32164F7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72 %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EE-42D5-BE1C-9FAB32164F7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28 %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EE-42D5-BE1C-9FAB32164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72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EE-42D5-BE1C-9FAB32164F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229041579965353"/>
          <c:y val="2.4805385734900692E-2"/>
          <c:w val="0.18103234913970911"/>
          <c:h val="0.418594324505397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04434669613098"/>
          <c:y val="7.3100272921238024E-2"/>
          <c:w val="0.56731246953050329"/>
          <c:h val="0.86843341782806061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9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8403-45D7-AE87-2FC90666E41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403-45D7-AE87-2FC90666E41D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59 %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03-45D7-AE87-2FC90666E41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41 %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03-45D7-AE87-2FC90666E4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03-45D7-AE87-2FC90666E41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362156724898273"/>
          <c:y val="6.8796926448573437E-2"/>
          <c:w val="0.26657380447450935"/>
          <c:h val="0.475958233510376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00938173623363"/>
          <c:y val="0.107962456937842"/>
          <c:w val="0.60505852172518859"/>
          <c:h val="0.8299089142055586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63A0DB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EFA0-407F-97AB-BEC41BA5599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FA0-407F-97AB-BEC41BA55992}"/>
              </c:ext>
            </c:extLst>
          </c:dPt>
          <c:dLbls>
            <c:dLbl>
              <c:idx val="0"/>
              <c:layout>
                <c:manualLayout>
                  <c:x val="-0.19548215844512154"/>
                  <c:y val="0.1320429035205306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23 %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54069694611349"/>
                      <c:h val="0.302998778162115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FA0-407F-97AB-BEC41BA5599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77 %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A0-407F-97AB-BEC41BA559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23</c:v>
                </c:pt>
                <c:pt idx="1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A0-407F-97AB-BEC41BA5599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382123706197828"/>
          <c:y val="6.9666487093856533E-2"/>
          <c:w val="0.26657380447450935"/>
          <c:h val="0.411467486567355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06706852354432E-2"/>
          <c:y val="6.0550409704880272E-2"/>
          <c:w val="0.55807886510480353"/>
          <c:h val="0.83911885754671012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761-4253-A4DB-1AF3D7DA9C9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61-4253-A4DB-1AF3D7DA9C9F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 57 %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61-4253-A4DB-1AF3D7DA9C9F}"/>
                </c:ext>
              </c:extLst>
            </c:dLbl>
            <c:dLbl>
              <c:idx val="1"/>
              <c:layout>
                <c:manualLayout>
                  <c:x val="-3.6985509985723274E-2"/>
                  <c:y val="7.21559660581267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 dirty="0"/>
                      <a:t>43 %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71840389636784"/>
                      <c:h val="0.2123235935100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761-4253-A4DB-1AF3D7DA9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Spokojení</c:v>
                </c:pt>
                <c:pt idx="1">
                  <c:v>Nespokojení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61-4253-A4DB-1AF3D7DA9C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3487877144659"/>
          <c:y val="8.122678948398597E-2"/>
          <c:w val="0.34424371869686943"/>
          <c:h val="0.440450808922471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306706852354432E-2"/>
          <c:y val="0.10460286993808553"/>
          <c:w val="0.55775039638816504"/>
          <c:h val="0.7685874022390540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70D-4F74-AF7A-760CBCF10D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70D-4F74-AF7A-760CBCF10D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59 %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0D-4F74-AF7A-760CBCF10D16}"/>
                </c:ext>
              </c:extLst>
            </c:dLbl>
            <c:dLbl>
              <c:idx val="1"/>
              <c:layout>
                <c:manualLayout>
                  <c:x val="-3.6985509985723274E-2"/>
                  <c:y val="7.2155966058126714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41 %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671840389636784"/>
                      <c:h val="0.2123235935100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70D-4F74-AF7A-760CBCF10D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Spokojení</c:v>
                </c:pt>
                <c:pt idx="1">
                  <c:v>Nespokojení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0D-4F74-AF7A-760CBCF10D1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199994625245246"/>
          <c:y val="5.696400115985524E-2"/>
          <c:w val="0.34424371869686943"/>
          <c:h val="0.346675248311599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24594376216717E-2"/>
          <c:y val="1.2012012012012015E-2"/>
          <c:w val="0.93634775613772459"/>
          <c:h val="0.46090608490256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182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98-4354-87DA-4A4ED1212C4A}"/>
                </c:ext>
              </c:extLst>
            </c:dLbl>
            <c:dLbl>
              <c:idx val="1"/>
              <c:layout>
                <c:manualLayout>
                  <c:x val="-2.166260677575678E-3"/>
                  <c:y val="0.13728695430165219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250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98-4354-87DA-4A4ED1212C4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92DE230-DB65-4114-A1F8-F9DD2958986D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598-4354-87DA-4A4ED1212C4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FB897F6-8FC0-4DF9-BA96-7B67E506AC7A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98-4354-87DA-4A4ED1212C4A}"/>
                </c:ext>
              </c:extLst>
            </c:dLbl>
            <c:dLbl>
              <c:idx val="5"/>
              <c:layout>
                <c:manualLayout>
                  <c:x val="2.1662606775755592E-3"/>
                  <c:y val="9.70426449087716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98-4354-87DA-4A4ED1212C4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9933AA6-23C9-4105-ABBE-880CE58A3664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598-4354-87DA-4A4ED1212C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Pěšky sám</c:v>
                </c:pt>
                <c:pt idx="1">
                  <c:v>Pěšky s někým</c:v>
                </c:pt>
                <c:pt idx="2">
                  <c:v>Na kole/koloběžce - sám</c:v>
                </c:pt>
                <c:pt idx="3">
                  <c:v>Na  kole/koloběžce - s někým</c:v>
                </c:pt>
                <c:pt idx="4">
                  <c:v>Autem s rodičem</c:v>
                </c:pt>
                <c:pt idx="5">
                  <c:v>Autem s rodičem, sourozenci nebo spolužáky</c:v>
                </c:pt>
                <c:pt idx="6">
                  <c:v>MHD</c:v>
                </c:pt>
                <c:pt idx="7">
                  <c:v>Jinak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182</c:v>
                </c:pt>
                <c:pt idx="1">
                  <c:v>250</c:v>
                </c:pt>
                <c:pt idx="2">
                  <c:v>5</c:v>
                </c:pt>
                <c:pt idx="3">
                  <c:v>18</c:v>
                </c:pt>
                <c:pt idx="4">
                  <c:v>99</c:v>
                </c:pt>
                <c:pt idx="5">
                  <c:v>49</c:v>
                </c:pt>
                <c:pt idx="6">
                  <c:v>110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98-4354-87DA-4A4ED1212C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7272064"/>
        <c:axId val="107273600"/>
      </c:barChart>
      <c:catAx>
        <c:axId val="107272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7273600"/>
        <c:crosses val="autoZero"/>
        <c:auto val="1"/>
        <c:lblAlgn val="ctr"/>
        <c:lblOffset val="100"/>
        <c:noMultiLvlLbl val="0"/>
      </c:catAx>
      <c:valAx>
        <c:axId val="107273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0727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24594376216717E-2"/>
          <c:y val="1.2012012012012015E-2"/>
          <c:w val="0.93634775613772459"/>
          <c:h val="0.46090608490256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213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3B-4816-A190-AD0D02AD2FC7}"/>
                </c:ext>
              </c:extLst>
            </c:dLbl>
            <c:dLbl>
              <c:idx val="1"/>
              <c:layout>
                <c:manualLayout>
                  <c:x val="0"/>
                  <c:y val="9.073031408104140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279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3B-4816-A190-AD0D02AD2F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92DE230-DB65-4114-A1F8-F9DD2958986D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BC3B-4816-A190-AD0D02AD2F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FB897F6-8FC0-4DF9-BA96-7B67E506AC7A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C3B-4816-A190-AD0D02AD2FC7}"/>
                </c:ext>
              </c:extLst>
            </c:dLbl>
            <c:dLbl>
              <c:idx val="5"/>
              <c:layout>
                <c:manualLayout>
                  <c:x val="0"/>
                  <c:y val="1.9447941746599945E-2"/>
                </c:manualLayout>
              </c:layout>
              <c:tx>
                <c:rich>
                  <a:bodyPr/>
                  <a:lstStyle/>
                  <a:p>
                    <a:fld id="{E754058A-275D-4C27-BC1C-FFA52B03328D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C3B-4816-A190-AD0D02AD2FC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9933AA6-23C9-4105-ABBE-880CE58A3664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C3B-4816-A190-AD0D02AD2F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Pěšky sám</c:v>
                </c:pt>
                <c:pt idx="1">
                  <c:v>Pěšky s někým</c:v>
                </c:pt>
                <c:pt idx="2">
                  <c:v>Na kole/koloběžce - sám</c:v>
                </c:pt>
                <c:pt idx="3">
                  <c:v>Na  kole/koloběžce - s někým</c:v>
                </c:pt>
                <c:pt idx="4">
                  <c:v>Autem s rodičem</c:v>
                </c:pt>
                <c:pt idx="5">
                  <c:v>Autem s rodičem, sourozenci nebo spolužáky</c:v>
                </c:pt>
                <c:pt idx="6">
                  <c:v>MHD</c:v>
                </c:pt>
                <c:pt idx="7">
                  <c:v>Jinak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213</c:v>
                </c:pt>
                <c:pt idx="1">
                  <c:v>279</c:v>
                </c:pt>
                <c:pt idx="2">
                  <c:v>15</c:v>
                </c:pt>
                <c:pt idx="3">
                  <c:v>13</c:v>
                </c:pt>
                <c:pt idx="4">
                  <c:v>82</c:v>
                </c:pt>
                <c:pt idx="5">
                  <c:v>29</c:v>
                </c:pt>
                <c:pt idx="6">
                  <c:v>105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3B-4816-A190-AD0D02AD2F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97611136"/>
        <c:axId val="97617024"/>
      </c:barChart>
      <c:catAx>
        <c:axId val="9761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97617024"/>
        <c:crosses val="autoZero"/>
        <c:auto val="1"/>
        <c:lblAlgn val="ctr"/>
        <c:lblOffset val="100"/>
        <c:noMultiLvlLbl val="0"/>
      </c:catAx>
      <c:valAx>
        <c:axId val="976170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9761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24594376216717E-2"/>
          <c:y val="1.2012012012012015E-2"/>
          <c:w val="0.93634775613772459"/>
          <c:h val="0.46090608490256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148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BA-4773-A1E7-F2F11F3E1BC9}"/>
                </c:ext>
              </c:extLst>
            </c:dLbl>
            <c:dLbl>
              <c:idx val="1"/>
              <c:layout>
                <c:manualLayout>
                  <c:x val="0"/>
                  <c:y val="9.0730314081041402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181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BA-4773-A1E7-F2F11F3E1BC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92DE230-DB65-4114-A1F8-F9DD2958986D}" type="VALUE">
                      <a:rPr lang="en-US">
                        <a:solidFill>
                          <a:schemeClr val="bg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7BA-4773-A1E7-F2F11F3E1BC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FB897F6-8FC0-4DF9-BA96-7B67E506AC7A}" type="VALUE">
                      <a:rPr lang="en-US">
                        <a:solidFill>
                          <a:schemeClr val="bg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7BA-4773-A1E7-F2F11F3E1BC9}"/>
                </c:ext>
              </c:extLst>
            </c:dLbl>
            <c:dLbl>
              <c:idx val="5"/>
              <c:layout>
                <c:manualLayout>
                  <c:x val="-2.0366598778003334E-3"/>
                  <c:y val="2.7157752154408285E-2"/>
                </c:manualLayout>
              </c:layout>
              <c:tx>
                <c:rich>
                  <a:bodyPr/>
                  <a:lstStyle/>
                  <a:p>
                    <a:fld id="{E754058A-275D-4C27-BC1C-FFA52B03328D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27BA-4773-A1E7-F2F11F3E1BC9}"/>
                </c:ext>
              </c:extLst>
            </c:dLbl>
            <c:dLbl>
              <c:idx val="7"/>
              <c:layout>
                <c:manualLayout>
                  <c:x val="-1.5885728122267852E-16"/>
                  <c:y val="1.966178519771555E-2"/>
                </c:manualLayout>
              </c:layout>
              <c:tx>
                <c:rich>
                  <a:bodyPr/>
                  <a:lstStyle/>
                  <a:p>
                    <a:fld id="{F9933AA6-23C9-4105-ABBE-880CE58A3664}" type="VALUE">
                      <a:rPr lang="en-US">
                        <a:solidFill>
                          <a:schemeClr val="tx1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7BA-4773-A1E7-F2F11F3E1B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Pěšky sám</c:v>
                </c:pt>
                <c:pt idx="1">
                  <c:v>Pěšky s někým</c:v>
                </c:pt>
                <c:pt idx="2">
                  <c:v>Na kole/koloběžce - sám</c:v>
                </c:pt>
                <c:pt idx="3">
                  <c:v>Na  kole/koloběžce - s někým</c:v>
                </c:pt>
                <c:pt idx="4">
                  <c:v>Autem s rodičem</c:v>
                </c:pt>
                <c:pt idx="5">
                  <c:v>Autem s rodičem, sourozenci nebo spolužáky</c:v>
                </c:pt>
                <c:pt idx="6">
                  <c:v>MHD</c:v>
                </c:pt>
                <c:pt idx="7">
                  <c:v>Jinak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148</c:v>
                </c:pt>
                <c:pt idx="1">
                  <c:v>181</c:v>
                </c:pt>
                <c:pt idx="2">
                  <c:v>107</c:v>
                </c:pt>
                <c:pt idx="3">
                  <c:v>98</c:v>
                </c:pt>
                <c:pt idx="4">
                  <c:v>59</c:v>
                </c:pt>
                <c:pt idx="5">
                  <c:v>36</c:v>
                </c:pt>
                <c:pt idx="6">
                  <c:v>73</c:v>
                </c:pt>
                <c:pt idx="7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BA-4773-A1E7-F2F11F3E1B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13849472"/>
        <c:axId val="113851008"/>
      </c:barChart>
      <c:catAx>
        <c:axId val="11384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3851008"/>
        <c:crosses val="autoZero"/>
        <c:auto val="1"/>
        <c:lblAlgn val="ctr"/>
        <c:lblOffset val="100"/>
        <c:noMultiLvlLbl val="0"/>
      </c:catAx>
      <c:valAx>
        <c:axId val="113851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1384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noFill/>
      <a:round/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69215329869213E-2"/>
          <c:y val="5.9002398153396945E-2"/>
          <c:w val="0.55146197476316117"/>
          <c:h val="0.93262459911045714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022-43E1-8E4E-2F439045967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22-43E1-8E4E-2F439045967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45 %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22-43E1-8E4E-2F439045967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55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22-43E1-8E4E-2F43904596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Spokojení</c:v>
                </c:pt>
                <c:pt idx="1">
                  <c:v>Nespokojení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22-43E1-8E4E-2F439045967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044656511447491"/>
          <c:y val="6.322184958309085E-2"/>
          <c:w val="0.3882671539038795"/>
          <c:h val="0.480727370496803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65540439740197"/>
          <c:y val="7.3059552401189359E-2"/>
          <c:w val="0.4212317583485346"/>
          <c:h val="0.70493797864308083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4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62BA-49AA-9240-4D4504B7184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2BA-49AA-9240-4D4504B7184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56 %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BA-49AA-9240-4D4504B718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44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BA-49AA-9240-4D4504B718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Spokojení</c:v>
                </c:pt>
                <c:pt idx="1">
                  <c:v>Nespokojení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56</c:v>
                </c:pt>
                <c:pt idx="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BA-49AA-9240-4D4504B718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286802356725"/>
          <c:y val="8.4767414026063651E-2"/>
          <c:w val="0.36153366052041902"/>
          <c:h val="0.38029794220927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973556897100669E-2"/>
          <c:w val="0.9136933074515009"/>
          <c:h val="0.96274102020056074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22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32FF-4236-A731-0A319F538C6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2FF-4236-A731-0A319F538C66}"/>
              </c:ext>
            </c:extLst>
          </c:dPt>
          <c:dLbls>
            <c:dLbl>
              <c:idx val="0"/>
              <c:layout>
                <c:manualLayout>
                  <c:x val="-0.25187410261390608"/>
                  <c:y val="-0.269666387099082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>
                        <a:solidFill>
                          <a:schemeClr val="bg1"/>
                        </a:solidFill>
                      </a:rPr>
                      <a:t> 86 %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8321368185414"/>
                      <c:h val="0.310459140071309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2FF-4236-A731-0A319F538C66}"/>
                </c:ext>
              </c:extLst>
            </c:dLbl>
            <c:dLbl>
              <c:idx val="1"/>
              <c:layout>
                <c:manualLayout>
                  <c:x val="0.16807490478749193"/>
                  <c:y val="0.105850715027601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14 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FF-4236-A731-0A319F538C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FF-4236-A731-0A319F538C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000310629780969"/>
          <c:y val="7.8664355927959007E-2"/>
          <c:w val="0.19999689370219037"/>
          <c:h val="0.22197470212788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757821500440746E-4"/>
          <c:y val="3.7617255841338487E-5"/>
          <c:w val="0.79223053761629614"/>
          <c:h val="0.9999625452294727"/>
        </c:manualLayout>
      </c:layout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8EA2-4645-869B-824E6C4ACF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EA2-4645-869B-824E6C4ACFAA}"/>
              </c:ext>
            </c:extLst>
          </c:dPt>
          <c:dLbls>
            <c:dLbl>
              <c:idx val="0"/>
              <c:layout>
                <c:manualLayout>
                  <c:x val="-0.15917228406963674"/>
                  <c:y val="8.82536542992780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spc="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>
                        <a:solidFill>
                          <a:schemeClr val="bg1"/>
                        </a:solidFill>
                      </a:rPr>
                      <a:t> 20 %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612823821598702"/>
                      <c:h val="0.130859023270384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EA2-4645-869B-824E6C4ACFA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baseline="0" dirty="0">
                        <a:solidFill>
                          <a:schemeClr val="bg1"/>
                        </a:solidFill>
                      </a:rPr>
                      <a:t>80 </a:t>
                    </a:r>
                    <a:r>
                      <a:rPr lang="en-US" sz="2000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A2-4645-869B-824E6C4ACFA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Spokojení</c:v>
                </c:pt>
                <c:pt idx="1">
                  <c:v>Nespokojení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A2-4645-869B-824E6C4ACFA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962481329864925"/>
          <c:y val="8.6126722458878827E-2"/>
          <c:w val="0.28037518670135131"/>
          <c:h val="0.651215154917599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1535959685033"/>
          <c:y val="2.6724464635981122E-2"/>
          <c:w val="0.59136597120010059"/>
          <c:h val="0.85601333124804235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explosion val="9"/>
          <c:dPt>
            <c:idx val="0"/>
            <c:bubble3D val="0"/>
            <c:explosion val="3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2CD-4527-9BF8-1B31F1D5777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2CD-4527-9BF8-1B31F1D5777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 68 %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CD-4527-9BF8-1B31F1D577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32 %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CD-4527-9BF8-1B31F1D577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68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CD-4527-9BF8-1B31F1D5777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5115386564357"/>
          <c:y val="3.532418194135243E-2"/>
          <c:w val="0.26657380447450935"/>
          <c:h val="0.400769168833106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77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901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10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61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578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67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8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47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740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33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69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CEFD-BF80-4345-8F92-BB781E81686E}" type="datetimeFigureOut">
              <a:rPr lang="cs-CZ" smtClean="0"/>
              <a:pPr/>
              <a:t>12.1.2017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FE4D0-AF93-4337-BB2F-23F9DA20650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5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8800" y="990600"/>
            <a:ext cx="11010900" cy="2519363"/>
          </a:xfrm>
        </p:spPr>
        <p:txBody>
          <a:bodyPr>
            <a:normAutofit/>
          </a:bodyPr>
          <a:lstStyle/>
          <a:p>
            <a:r>
              <a:rPr lang="cs-CZ" sz="7200" b="1" dirty="0"/>
              <a:t>PROJEKT BEZPEČNÉ CESTY DO ŠKOLY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58800" y="3602038"/>
            <a:ext cx="11010900" cy="1655762"/>
          </a:xfrm>
        </p:spPr>
        <p:txBody>
          <a:bodyPr/>
          <a:lstStyle/>
          <a:p>
            <a:r>
              <a:rPr lang="cs-CZ" dirty="0"/>
              <a:t>Zpracovaly: Helena </a:t>
            </a:r>
            <a:r>
              <a:rPr lang="cs-CZ" dirty="0" err="1"/>
              <a:t>Hrabánková</a:t>
            </a:r>
            <a:r>
              <a:rPr lang="cs-CZ" dirty="0"/>
              <a:t>, Kateřina Kracíková, Hana Břízová, Dominika Berková,      Lenka Horčičková, Valentýna </a:t>
            </a:r>
            <a:r>
              <a:rPr lang="cs-CZ" dirty="0" err="1"/>
              <a:t>Sonnková</a:t>
            </a:r>
            <a:r>
              <a:rPr lang="cs-CZ" dirty="0"/>
              <a:t>, Elena </a:t>
            </a:r>
            <a:r>
              <a:rPr lang="cs-CZ" dirty="0" err="1"/>
              <a:t>Borin</a:t>
            </a:r>
            <a:r>
              <a:rPr lang="cs-CZ" dirty="0"/>
              <a:t>, Veronika Ptáčková, 			Aneta </a:t>
            </a:r>
            <a:r>
              <a:rPr lang="cs-CZ" dirty="0" err="1"/>
              <a:t>Opršalová</a:t>
            </a:r>
            <a:r>
              <a:rPr lang="cs-CZ" dirty="0"/>
              <a:t>, Anna Jánská</a:t>
            </a:r>
          </a:p>
        </p:txBody>
      </p:sp>
    </p:spTree>
    <p:extLst>
      <p:ext uri="{BB962C8B-B14F-4D97-AF65-F5344CB8AC3E}">
        <p14:creationId xmlns:p14="http://schemas.microsoft.com/office/powerpoint/2010/main" val="116516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332656"/>
            <a:ext cx="8686800" cy="792088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3. ŠKOLNÍ MAPA</a:t>
            </a:r>
          </a:p>
        </p:txBody>
      </p:sp>
      <p:pic>
        <p:nvPicPr>
          <p:cNvPr id="4" name="Zástupný symbol pro obsah 3" descr="školní mapa kop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664" b="479"/>
          <a:stretch>
            <a:fillRect/>
          </a:stretch>
        </p:blipFill>
        <p:spPr>
          <a:xfrm>
            <a:off x="1524000" y="1196752"/>
            <a:ext cx="9144000" cy="5661248"/>
          </a:xfrm>
        </p:spPr>
      </p:pic>
    </p:spTree>
    <p:extLst>
      <p:ext uri="{BB962C8B-B14F-4D97-AF65-F5344CB8AC3E}">
        <p14:creationId xmlns:p14="http://schemas.microsoft.com/office/powerpoint/2010/main" val="24045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8166"/>
            <a:ext cx="9144000" cy="514509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42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5400" dirty="0">
                <a:solidFill>
                  <a:srgbClr val="FF0000"/>
                </a:solidFill>
              </a:rPr>
              <a:t>Kritická místa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Celkem </a:t>
            </a:r>
            <a:r>
              <a:rPr lang="cs-CZ" dirty="0">
                <a:solidFill>
                  <a:srgbClr val="FF0000"/>
                </a:solidFill>
              </a:rPr>
              <a:t>39</a:t>
            </a:r>
            <a:r>
              <a:rPr lang="cs-CZ" dirty="0"/>
              <a:t> </a:t>
            </a:r>
            <a:r>
              <a:rPr lang="cs-CZ" u="sng" dirty="0"/>
              <a:t>kritických míst.</a:t>
            </a:r>
          </a:p>
          <a:p>
            <a:r>
              <a:rPr lang="cs-CZ" dirty="0">
                <a:solidFill>
                  <a:srgbClr val="FF0000"/>
                </a:solidFill>
              </a:rPr>
              <a:t>13</a:t>
            </a:r>
            <a:r>
              <a:rPr lang="cs-CZ" dirty="0"/>
              <a:t> míst kritických pro více než </a:t>
            </a:r>
            <a:r>
              <a:rPr lang="cs-CZ" dirty="0">
                <a:solidFill>
                  <a:srgbClr val="FF0000"/>
                </a:solidFill>
              </a:rPr>
              <a:t>25</a:t>
            </a:r>
            <a:r>
              <a:rPr lang="cs-CZ" dirty="0"/>
              <a:t> žáků</a:t>
            </a:r>
          </a:p>
          <a:p>
            <a:endParaRPr lang="cs-CZ" dirty="0"/>
          </a:p>
          <a:p>
            <a:endParaRPr lang="cs-CZ" dirty="0"/>
          </a:p>
          <a:p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993926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435280" cy="1354162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1.</a:t>
            </a:r>
            <a:r>
              <a:rPr lang="cs-CZ" dirty="0">
                <a:solidFill>
                  <a:srgbClr val="FF0000"/>
                </a:solidFill>
              </a:rPr>
              <a:t> Přechod ulice Voskovcova před školou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0" y="1554163"/>
            <a:ext cx="8686800" cy="1946846"/>
          </a:xfrm>
        </p:spPr>
        <p:txBody>
          <a:bodyPr>
            <a:normAutofit fontScale="92500"/>
          </a:bodyPr>
          <a:lstStyle/>
          <a:p>
            <a:r>
              <a:rPr lang="cs-CZ" b="1" u="sng" dirty="0"/>
              <a:t>Místo č. 1 </a:t>
            </a:r>
            <a:r>
              <a:rPr lang="cs-CZ" dirty="0"/>
              <a:t>- 190 žáků </a:t>
            </a:r>
          </a:p>
          <a:p>
            <a:r>
              <a:rPr lang="cs-CZ" dirty="0"/>
              <a:t>Nebezpečný přechod, popelnice brání ve výhledu, odpoledne chybí policista, auta nezastavují, na místě se drží louže.</a:t>
            </a:r>
          </a:p>
          <a:p>
            <a:r>
              <a:rPr lang="cs-CZ" dirty="0"/>
              <a:t>Návrh: semafor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44863" r="56364" b="24183"/>
          <a:stretch/>
        </p:blipFill>
        <p:spPr>
          <a:xfrm>
            <a:off x="4582647" y="3501008"/>
            <a:ext cx="6096889" cy="3356992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>
            <a:off x="7968208" y="4365104"/>
            <a:ext cx="596904" cy="7423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01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3501008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0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1143000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2.</a:t>
            </a:r>
            <a:r>
              <a:rPr lang="cs-CZ" dirty="0">
                <a:solidFill>
                  <a:srgbClr val="FF0000"/>
                </a:solidFill>
              </a:rPr>
              <a:t> V Remízku X U Akátů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2 </a:t>
            </a:r>
            <a:r>
              <a:rPr lang="cs-CZ" dirty="0"/>
              <a:t>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129</a:t>
            </a:r>
            <a:r>
              <a:rPr lang="cs-CZ" dirty="0"/>
              <a:t> žáků</a:t>
            </a:r>
          </a:p>
          <a:p>
            <a:r>
              <a:rPr lang="cs-CZ" dirty="0"/>
              <a:t>Špatný rozhled, chybí přechod a chodník, popelnice brání ve výhledu, moc aut, nebezpečné vystupování z aut, rychlá auta.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50954" r="49091" b="18633"/>
          <a:stretch/>
        </p:blipFill>
        <p:spPr>
          <a:xfrm>
            <a:off x="5879977" y="3730343"/>
            <a:ext cx="4678239" cy="3096344"/>
          </a:xfrm>
          <a:prstGeom prst="rect">
            <a:avLst/>
          </a:prstGeom>
        </p:spPr>
      </p:pic>
      <p:sp>
        <p:nvSpPr>
          <p:cNvPr id="6" name="Šipka dolů 5"/>
          <p:cNvSpPr/>
          <p:nvPr/>
        </p:nvSpPr>
        <p:spPr>
          <a:xfrm>
            <a:off x="7896200" y="4581128"/>
            <a:ext cx="50405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99030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43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5870" y="332656"/>
            <a:ext cx="8686800" cy="838200"/>
          </a:xfrm>
        </p:spPr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3. </a:t>
            </a:r>
            <a:r>
              <a:rPr lang="cs-CZ" dirty="0">
                <a:solidFill>
                  <a:srgbClr val="7030A0"/>
                </a:solidFill>
              </a:rPr>
              <a:t>Wassermannova u Kaskád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4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70</a:t>
            </a:r>
            <a:r>
              <a:rPr lang="cs-CZ" dirty="0">
                <a:solidFill>
                  <a:schemeClr val="accent5"/>
                </a:solidFill>
              </a:rPr>
              <a:t> </a:t>
            </a:r>
            <a:r>
              <a:rPr lang="cs-CZ" dirty="0"/>
              <a:t>žáků</a:t>
            </a:r>
          </a:p>
          <a:p>
            <a:r>
              <a:rPr lang="cs-CZ" dirty="0"/>
              <a:t>Nebezpečný přechod, špatný rozhled, nebezpečná silnice, vysoké keře brání ve výhledu, rychlá auta.</a:t>
            </a:r>
          </a:p>
          <a:p>
            <a:r>
              <a:rPr lang="cs-CZ" dirty="0"/>
              <a:t>NAVRHUJI: Semafor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094" y="3645025"/>
            <a:ext cx="4851577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6960096" y="4725144"/>
            <a:ext cx="50405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645024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8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4.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křižovatka u Alberta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00" y="1554163"/>
            <a:ext cx="8686800" cy="1802829"/>
          </a:xfrm>
        </p:spPr>
        <p:txBody>
          <a:bodyPr>
            <a:normAutofit lnSpcReduction="10000"/>
          </a:bodyPr>
          <a:lstStyle/>
          <a:p>
            <a:r>
              <a:rPr lang="cs-CZ" b="1" u="sng" dirty="0"/>
              <a:t>Místo č. 6 </a:t>
            </a:r>
            <a:r>
              <a:rPr lang="cs-CZ" dirty="0"/>
              <a:t>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66</a:t>
            </a:r>
            <a:r>
              <a:rPr lang="cs-CZ" dirty="0">
                <a:solidFill>
                  <a:schemeClr val="accent5"/>
                </a:solidFill>
              </a:rPr>
              <a:t> </a:t>
            </a:r>
            <a:r>
              <a:rPr lang="cs-CZ" dirty="0"/>
              <a:t>žáků</a:t>
            </a:r>
          </a:p>
          <a:p>
            <a:r>
              <a:rPr lang="cs-CZ" dirty="0"/>
              <a:t>Nebezpečný přechod, auta neví, kde je hlavní, špatný rozhled, hodně aut.</a:t>
            </a:r>
          </a:p>
          <a:p>
            <a:r>
              <a:rPr lang="cs-CZ" dirty="0"/>
              <a:t>Návrh: semafor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t="38302" r="47121" b="21576"/>
          <a:stretch/>
        </p:blipFill>
        <p:spPr bwMode="auto">
          <a:xfrm>
            <a:off x="6145568" y="3356993"/>
            <a:ext cx="4534860" cy="350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9264352" y="3573016"/>
            <a:ext cx="576064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56992"/>
            <a:ext cx="466801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5.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průchod u knihovny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12 </a:t>
            </a:r>
            <a:r>
              <a:rPr lang="cs-CZ" dirty="0"/>
              <a:t>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52 </a:t>
            </a:r>
            <a:r>
              <a:rPr lang="cs-CZ" dirty="0"/>
              <a:t>žáků</a:t>
            </a:r>
          </a:p>
          <a:p>
            <a:r>
              <a:rPr lang="cs-CZ" dirty="0"/>
              <a:t>Chybí policista, špína, feťáci, bezdomovci.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70" y="3428038"/>
            <a:ext cx="5180531" cy="342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7104112" y="4437112"/>
            <a:ext cx="64807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9" y="3435838"/>
            <a:ext cx="4537395" cy="34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923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6.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Přechod konečná tramvaje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17 </a:t>
            </a:r>
            <a:r>
              <a:rPr lang="cs-CZ" dirty="0"/>
              <a:t>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43</a:t>
            </a:r>
            <a:r>
              <a:rPr lang="cs-CZ" dirty="0"/>
              <a:t> žáků</a:t>
            </a:r>
          </a:p>
          <a:p>
            <a:r>
              <a:rPr lang="cs-CZ" dirty="0"/>
              <a:t>Nebezpečný přechod.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284984"/>
            <a:ext cx="4764022" cy="3573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23100" r="25788" b="38050"/>
          <a:stretch/>
        </p:blipFill>
        <p:spPr>
          <a:xfrm rot="16200000">
            <a:off x="6775682" y="2941340"/>
            <a:ext cx="3404659" cy="4379980"/>
          </a:xfrm>
          <a:prstGeom prst="rect">
            <a:avLst/>
          </a:prstGeom>
        </p:spPr>
      </p:pic>
      <p:sp>
        <p:nvSpPr>
          <p:cNvPr id="7" name="Šipka dolů 6"/>
          <p:cNvSpPr/>
          <p:nvPr/>
        </p:nvSpPr>
        <p:spPr>
          <a:xfrm>
            <a:off x="6528048" y="3861048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150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7.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Wassermannova u garáží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81200" y="1600201"/>
            <a:ext cx="8507288" cy="4525963"/>
          </a:xfrm>
        </p:spPr>
        <p:txBody>
          <a:bodyPr/>
          <a:lstStyle/>
          <a:p>
            <a:r>
              <a:rPr lang="cs-CZ" b="1" u="sng" dirty="0"/>
              <a:t>Místo č. 3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42</a:t>
            </a:r>
            <a:r>
              <a:rPr lang="cs-CZ" dirty="0"/>
              <a:t> žáků</a:t>
            </a:r>
          </a:p>
          <a:p>
            <a:r>
              <a:rPr lang="cs-CZ" dirty="0"/>
              <a:t>Nebezpečný přechod, špatný rozhled, moc aut.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99" y="3356993"/>
            <a:ext cx="5111702" cy="338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Šipka dolů 4"/>
          <p:cNvSpPr/>
          <p:nvPr/>
        </p:nvSpPr>
        <p:spPr>
          <a:xfrm>
            <a:off x="7320136" y="3789040"/>
            <a:ext cx="57564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79" y="3356993"/>
            <a:ext cx="466801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17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8.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Peškova X Voskovcova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5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32</a:t>
            </a:r>
            <a:r>
              <a:rPr lang="cs-CZ" dirty="0"/>
              <a:t> žáků</a:t>
            </a:r>
          </a:p>
          <a:p>
            <a:r>
              <a:rPr lang="cs-CZ" dirty="0"/>
              <a:t>Nebezpečný přechod, křoví a popelnice.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3" y="3106442"/>
            <a:ext cx="5593209" cy="36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9696400" y="3356992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04964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2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b="1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cs-CZ" dirty="0"/>
              <a:t>STATISTIKA ŠKOLY</a:t>
            </a:r>
          </a:p>
          <a:p>
            <a:pPr marL="514350" indent="-514350">
              <a:buAutoNum type="arabicPeriod"/>
            </a:pPr>
            <a:r>
              <a:rPr lang="cs-CZ" dirty="0"/>
              <a:t>JAK TO PROBÍHALO</a:t>
            </a:r>
          </a:p>
          <a:p>
            <a:pPr marL="514350" indent="-514350">
              <a:buAutoNum type="arabicPeriod"/>
            </a:pPr>
            <a:r>
              <a:rPr lang="cs-CZ" dirty="0"/>
              <a:t>ŠKOLNÍ MAPA A SEZNAM KRITICKÝCH MÍST</a:t>
            </a:r>
          </a:p>
          <a:p>
            <a:pPr marL="514350" indent="-514350">
              <a:buAutoNum type="arabicPeriod"/>
            </a:pPr>
            <a:r>
              <a:rPr lang="cs-CZ" dirty="0"/>
              <a:t>DOTAZNÍKY PRO ŽÁKY - vyhodnocení</a:t>
            </a:r>
          </a:p>
          <a:p>
            <a:pPr marL="514350" indent="-514350">
              <a:buAutoNum type="arabicPeriod"/>
            </a:pPr>
            <a:r>
              <a:rPr lang="cs-CZ" dirty="0"/>
              <a:t>DOTAZNÍKY PRO RODIČE – vyhodnocení</a:t>
            </a:r>
          </a:p>
          <a:p>
            <a:pPr marL="514350" indent="-514350">
              <a:buAutoNum type="arabicPeriod"/>
            </a:pPr>
            <a:r>
              <a:rPr lang="cs-CZ" dirty="0"/>
              <a:t>KOMENTÁŘ ŠKOLNÍ DRUŽINY</a:t>
            </a:r>
          </a:p>
          <a:p>
            <a:pPr marL="514350" indent="-514350">
              <a:buAutoNum type="arabicPeriod"/>
            </a:pPr>
            <a:r>
              <a:rPr lang="cs-CZ"/>
              <a:t>KOMENTÁŘ RODIČŮ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8648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8.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ulice u knihovny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7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32</a:t>
            </a:r>
            <a:r>
              <a:rPr lang="cs-CZ" dirty="0"/>
              <a:t> žáků</a:t>
            </a:r>
          </a:p>
          <a:p>
            <a:r>
              <a:rPr lang="cs-CZ" dirty="0"/>
              <a:t>Chybí chodník, jde se mezi auty, úzká ulice, rodiče vykládají z aut děti a do toho chodí pěší.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31" y="3429001"/>
            <a:ext cx="529607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8184232" y="4869160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26" y="341606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5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40466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9. </a:t>
            </a:r>
            <a:r>
              <a:rPr lang="cs-CZ" dirty="0">
                <a:solidFill>
                  <a:srgbClr val="7030A0"/>
                </a:solidFill>
              </a:rPr>
              <a:t>Přechod V Remízku dole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26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31</a:t>
            </a:r>
            <a:r>
              <a:rPr lang="cs-CZ" dirty="0"/>
              <a:t> žáků</a:t>
            </a:r>
          </a:p>
          <a:p>
            <a:r>
              <a:rPr lang="cs-CZ" dirty="0"/>
              <a:t>Nepřehledný přechod, parkující auta.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356992"/>
            <a:ext cx="4668011" cy="35010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4" t="24149" r="42116" b="38053"/>
          <a:stretch/>
        </p:blipFill>
        <p:spPr>
          <a:xfrm rot="16200000">
            <a:off x="6678418" y="2869503"/>
            <a:ext cx="3501008" cy="4475987"/>
          </a:xfrm>
          <a:prstGeom prst="rect">
            <a:avLst/>
          </a:prstGeom>
        </p:spPr>
      </p:pic>
      <p:sp>
        <p:nvSpPr>
          <p:cNvPr id="6" name="Šipka dolů 5"/>
          <p:cNvSpPr/>
          <p:nvPr/>
        </p:nvSpPr>
        <p:spPr>
          <a:xfrm>
            <a:off x="6888088" y="3933056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231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10.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konečná- 170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8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30</a:t>
            </a:r>
            <a:r>
              <a:rPr lang="cs-CZ" dirty="0"/>
              <a:t> žáků</a:t>
            </a:r>
          </a:p>
          <a:p>
            <a:r>
              <a:rPr lang="cs-CZ" dirty="0"/>
              <a:t>Chybí chodník, nepřehledné, široká ulice, chybí přechod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872" y="3573017"/>
            <a:ext cx="4920129" cy="325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 rot="5400000" flipH="1" flipV="1">
            <a:off x="6420036" y="5625244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78905"/>
            <a:ext cx="435597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5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11.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přechod parkoviště V Remízku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9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25 </a:t>
            </a:r>
            <a:r>
              <a:rPr lang="cs-CZ" dirty="0"/>
              <a:t>žáků</a:t>
            </a:r>
          </a:p>
          <a:p>
            <a:r>
              <a:rPr lang="cs-CZ" dirty="0"/>
              <a:t>Nebezpečný přechod, zaparkovaná auta brání ve výhledu.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220417"/>
            <a:ext cx="5618228" cy="363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8760296" y="3717032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47091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11.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křižovatka u pizzerie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14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25</a:t>
            </a:r>
            <a:r>
              <a:rPr lang="cs-CZ" dirty="0"/>
              <a:t> žáků</a:t>
            </a:r>
          </a:p>
          <a:p>
            <a:r>
              <a:rPr lang="cs-CZ" dirty="0"/>
              <a:t>Nechutné a nebezpečné, nebezpečný přechod, špatný rozhled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02" y="3429001"/>
            <a:ext cx="5267650" cy="341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7536160" y="4365104"/>
            <a:ext cx="494184" cy="823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14 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428999"/>
            <a:ext cx="4572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70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12.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přechod Werichova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15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12</a:t>
            </a:r>
            <a:r>
              <a:rPr lang="cs-CZ" dirty="0"/>
              <a:t> žáků</a:t>
            </a:r>
          </a:p>
          <a:p>
            <a:r>
              <a:rPr lang="cs-CZ" dirty="0"/>
              <a:t>Špatný rozhled.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02" y="2996953"/>
            <a:ext cx="5909598" cy="382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 flipV="1">
            <a:off x="7392144" y="3933056"/>
            <a:ext cx="50405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96952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40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13.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>
                <a:solidFill>
                  <a:srgbClr val="7030A0"/>
                </a:solidFill>
              </a:rPr>
              <a:t>přechod za Trnkovým náměstím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16 </a:t>
            </a:r>
            <a:r>
              <a:rPr lang="cs-CZ" dirty="0"/>
              <a:t>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9 </a:t>
            </a:r>
            <a:r>
              <a:rPr lang="cs-CZ" dirty="0"/>
              <a:t>žáků</a:t>
            </a:r>
          </a:p>
          <a:p>
            <a:r>
              <a:rPr lang="cs-CZ" dirty="0"/>
              <a:t>Není vidět přes zaparkovaná auta.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64" y="3068961"/>
            <a:ext cx="5852153" cy="378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7752184" y="3933056"/>
            <a:ext cx="53908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16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068960"/>
            <a:ext cx="5052053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01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14.</a:t>
            </a:r>
            <a:r>
              <a:rPr lang="cs-CZ" dirty="0"/>
              <a:t> </a:t>
            </a:r>
            <a:r>
              <a:rPr lang="cs-CZ" dirty="0">
                <a:solidFill>
                  <a:srgbClr val="7030A0"/>
                </a:solidFill>
              </a:rPr>
              <a:t>V </a:t>
            </a:r>
            <a:r>
              <a:rPr lang="cs-CZ" dirty="0" err="1">
                <a:solidFill>
                  <a:srgbClr val="7030A0"/>
                </a:solidFill>
              </a:rPr>
              <a:t>Javoříčku</a:t>
            </a:r>
            <a:r>
              <a:rPr lang="cs-CZ" dirty="0">
                <a:solidFill>
                  <a:srgbClr val="7030A0"/>
                </a:solidFill>
              </a:rPr>
              <a:t> X V Remízku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11 </a:t>
            </a:r>
            <a:r>
              <a:rPr lang="cs-CZ" dirty="0"/>
              <a:t>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8 </a:t>
            </a:r>
            <a:r>
              <a:rPr lang="cs-CZ" dirty="0"/>
              <a:t>žáků</a:t>
            </a:r>
          </a:p>
          <a:p>
            <a:r>
              <a:rPr lang="cs-CZ" dirty="0"/>
              <a:t>Otáčí se auta, která vozí děti, špatný rozhled.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02" y="2924945"/>
            <a:ext cx="6067561" cy="392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 rot="5400000">
            <a:off x="9300356" y="6057292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38398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79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15.</a:t>
            </a:r>
            <a:r>
              <a:rPr lang="cs-CZ" dirty="0"/>
              <a:t> </a:t>
            </a:r>
            <a:r>
              <a:rPr lang="cs-CZ" dirty="0">
                <a:solidFill>
                  <a:srgbClr val="7030A0"/>
                </a:solidFill>
              </a:rPr>
              <a:t>přechod tram </a:t>
            </a:r>
            <a:r>
              <a:rPr lang="cs-CZ" dirty="0" err="1">
                <a:solidFill>
                  <a:srgbClr val="7030A0"/>
                </a:solidFill>
              </a:rPr>
              <a:t>tréglova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10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cs-CZ" dirty="0"/>
              <a:t> žáků</a:t>
            </a:r>
          </a:p>
          <a:p>
            <a:r>
              <a:rPr lang="cs-CZ" dirty="0"/>
              <a:t>Nebezpečný přechod.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t="29147" r="42791" b="21575"/>
          <a:stretch/>
        </p:blipFill>
        <p:spPr bwMode="auto">
          <a:xfrm>
            <a:off x="6137554" y="2924945"/>
            <a:ext cx="4530446" cy="392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lů 3"/>
          <p:cNvSpPr/>
          <p:nvPr/>
        </p:nvSpPr>
        <p:spPr>
          <a:xfrm flipV="1">
            <a:off x="9192344" y="3861048"/>
            <a:ext cx="43204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24945"/>
            <a:ext cx="5244073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97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16. </a:t>
            </a:r>
            <a:r>
              <a:rPr lang="cs-CZ" dirty="0">
                <a:solidFill>
                  <a:srgbClr val="7030A0"/>
                </a:solidFill>
              </a:rPr>
              <a:t>Trnkovo náměstí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Místo č. 31 </a:t>
            </a:r>
            <a:r>
              <a:rPr lang="cs-CZ" dirty="0"/>
              <a:t>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cs-CZ" dirty="0"/>
              <a:t> žáků</a:t>
            </a:r>
          </a:p>
          <a:p>
            <a:r>
              <a:rPr lang="cs-CZ" dirty="0"/>
              <a:t>Moc cizích lidí, pochybné osoby.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12976"/>
            <a:ext cx="4860032" cy="3645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23750" r="36642" b="48950"/>
          <a:stretch/>
        </p:blipFill>
        <p:spPr>
          <a:xfrm rot="16200000">
            <a:off x="6703504" y="2893502"/>
            <a:ext cx="3645026" cy="4283969"/>
          </a:xfrm>
          <a:prstGeom prst="rect">
            <a:avLst/>
          </a:prstGeom>
        </p:spPr>
      </p:pic>
      <p:sp>
        <p:nvSpPr>
          <p:cNvPr id="7" name="Šipka doleva 6"/>
          <p:cNvSpPr/>
          <p:nvPr/>
        </p:nvSpPr>
        <p:spPr>
          <a:xfrm>
            <a:off x="7608168" y="4365104"/>
            <a:ext cx="1008112" cy="5458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9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1. STATISTICKÉ ÚDAJE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FZŠ A MŠ PŘI </a:t>
            </a:r>
            <a:r>
              <a:rPr lang="cs-CZ" dirty="0" err="1"/>
              <a:t>PedF</a:t>
            </a:r>
            <a:r>
              <a:rPr lang="cs-CZ" dirty="0"/>
              <a:t> UK</a:t>
            </a:r>
          </a:p>
          <a:p>
            <a:r>
              <a:rPr lang="cs-CZ" dirty="0"/>
              <a:t>BARRANDOV II</a:t>
            </a:r>
          </a:p>
          <a:p>
            <a:r>
              <a:rPr lang="cs-CZ" dirty="0"/>
              <a:t>V REMÍZKU 7/919</a:t>
            </a:r>
          </a:p>
          <a:p>
            <a:r>
              <a:rPr lang="cs-CZ" dirty="0"/>
              <a:t>PRAHA 5 - HLUBOČEPY</a:t>
            </a:r>
          </a:p>
        </p:txBody>
      </p:sp>
    </p:spTree>
    <p:extLst>
      <p:ext uri="{BB962C8B-B14F-4D97-AF65-F5344CB8AC3E}">
        <p14:creationId xmlns:p14="http://schemas.microsoft.com/office/powerpoint/2010/main" val="3114666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404664"/>
            <a:ext cx="7848872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17.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03512" y="1484784"/>
            <a:ext cx="4536504" cy="63976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Do </a:t>
            </a:r>
            <a:r>
              <a:rPr lang="cs-CZ" sz="2800" dirty="0" err="1">
                <a:solidFill>
                  <a:srgbClr val="7030A0"/>
                </a:solidFill>
              </a:rPr>
              <a:t>Klukovic</a:t>
            </a:r>
            <a:r>
              <a:rPr lang="cs-CZ" sz="2800" dirty="0">
                <a:solidFill>
                  <a:srgbClr val="7030A0"/>
                </a:solidFill>
              </a:rPr>
              <a:t> X Werichova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775520" y="2708921"/>
            <a:ext cx="4290556" cy="3941763"/>
          </a:xfrm>
        </p:spPr>
        <p:txBody>
          <a:bodyPr/>
          <a:lstStyle/>
          <a:p>
            <a:r>
              <a:rPr lang="cs-CZ" b="1" u="sng" dirty="0"/>
              <a:t>Místo č. 25 </a:t>
            </a:r>
            <a:r>
              <a:rPr lang="cs-CZ" dirty="0"/>
              <a:t>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4 </a:t>
            </a:r>
            <a:r>
              <a:rPr lang="cs-CZ" dirty="0"/>
              <a:t>žáci</a:t>
            </a:r>
          </a:p>
          <a:p>
            <a:r>
              <a:rPr lang="cs-CZ" dirty="0"/>
              <a:t>Špatný rozhled.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>
          <a:xfrm>
            <a:off x="6456041" y="1628800"/>
            <a:ext cx="4004209" cy="783778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Křižovatka Högerova X Brichtova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68008" y="2708921"/>
            <a:ext cx="4288536" cy="3941763"/>
          </a:xfrm>
        </p:spPr>
        <p:txBody>
          <a:bodyPr/>
          <a:lstStyle/>
          <a:p>
            <a:r>
              <a:rPr lang="cs-CZ" b="1" u="sng" dirty="0"/>
              <a:t>Místo č. 23 </a:t>
            </a:r>
            <a:r>
              <a:rPr lang="cs-CZ" dirty="0"/>
              <a:t>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cs-CZ" dirty="0"/>
              <a:t> žáci</a:t>
            </a:r>
          </a:p>
          <a:p>
            <a:r>
              <a:rPr lang="cs-CZ" dirty="0"/>
              <a:t>Špatný rozhled.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22700" r="21800" b="38450"/>
          <a:stretch/>
        </p:blipFill>
        <p:spPr>
          <a:xfrm rot="16200000">
            <a:off x="4207468" y="2509226"/>
            <a:ext cx="3345023" cy="5328588"/>
          </a:xfrm>
          <a:prstGeom prst="rect">
            <a:avLst/>
          </a:prstGeom>
        </p:spPr>
      </p:pic>
      <p:sp>
        <p:nvSpPr>
          <p:cNvPr id="9" name="Šipka doprava 8"/>
          <p:cNvSpPr/>
          <p:nvPr/>
        </p:nvSpPr>
        <p:spPr>
          <a:xfrm>
            <a:off x="4439816" y="4365104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7082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7930690" cy="922114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18.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96569" y="1196752"/>
            <a:ext cx="4389884" cy="783778"/>
          </a:xfrm>
        </p:spPr>
        <p:txBody>
          <a:bodyPr>
            <a:noAutofit/>
          </a:bodyPr>
          <a:lstStyle/>
          <a:p>
            <a:r>
              <a:rPr lang="cs-CZ" sz="2800" b="0" dirty="0">
                <a:solidFill>
                  <a:srgbClr val="7030A0"/>
                </a:solidFill>
              </a:rPr>
              <a:t>V </a:t>
            </a:r>
            <a:r>
              <a:rPr lang="cs-CZ" sz="2800" b="0" dirty="0" err="1">
                <a:solidFill>
                  <a:srgbClr val="7030A0"/>
                </a:solidFill>
              </a:rPr>
              <a:t>Javoříčku</a:t>
            </a:r>
            <a:r>
              <a:rPr lang="cs-CZ" sz="2800" b="0" dirty="0">
                <a:solidFill>
                  <a:srgbClr val="7030A0"/>
                </a:solidFill>
              </a:rPr>
              <a:t> X zelený pruh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631504" y="2174875"/>
            <a:ext cx="4389884" cy="4566493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b="1" u="sng" dirty="0"/>
              <a:t>Místo č. 21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cs-CZ" dirty="0"/>
              <a:t> žáci</a:t>
            </a:r>
          </a:p>
          <a:p>
            <a:r>
              <a:rPr lang="cs-CZ" dirty="0"/>
              <a:t>Špatný rozhled.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97595" y="980728"/>
            <a:ext cx="4247455" cy="999802"/>
          </a:xfrm>
        </p:spPr>
        <p:txBody>
          <a:bodyPr>
            <a:noAutofit/>
          </a:bodyPr>
          <a:lstStyle/>
          <a:p>
            <a:r>
              <a:rPr lang="cs-CZ" sz="2800" b="0" dirty="0">
                <a:solidFill>
                  <a:srgbClr val="7030A0"/>
                </a:solidFill>
              </a:rPr>
              <a:t>Přechod nad školičkou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69026" y="2174875"/>
            <a:ext cx="4247455" cy="4566493"/>
          </a:xfrm>
        </p:spPr>
        <p:txBody>
          <a:bodyPr/>
          <a:lstStyle/>
          <a:p>
            <a:r>
              <a:rPr lang="cs-CZ" b="1" u="sng" dirty="0"/>
              <a:t>Místo č. 22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cs-CZ" dirty="0"/>
              <a:t> žáci</a:t>
            </a:r>
          </a:p>
          <a:p>
            <a:r>
              <a:rPr lang="cs-CZ" dirty="0"/>
              <a:t>Špatný rozhled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268416"/>
            <a:ext cx="7642658" cy="358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Šipka dolů 6"/>
          <p:cNvSpPr/>
          <p:nvPr/>
        </p:nvSpPr>
        <p:spPr>
          <a:xfrm>
            <a:off x="8832304" y="5229200"/>
            <a:ext cx="43204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9480376" y="4797152"/>
            <a:ext cx="44185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8897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06724" y="260648"/>
            <a:ext cx="7977708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18.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75520" y="1196752"/>
            <a:ext cx="4290556" cy="63976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Lamačova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03512" y="1943431"/>
            <a:ext cx="4290556" cy="3941763"/>
          </a:xfrm>
        </p:spPr>
        <p:txBody>
          <a:bodyPr/>
          <a:lstStyle/>
          <a:p>
            <a:r>
              <a:rPr lang="cs-CZ" b="1" u="sng" dirty="0"/>
              <a:t>Místo č. 13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cs-CZ" dirty="0"/>
              <a:t> žáci</a:t>
            </a:r>
          </a:p>
          <a:p>
            <a:r>
              <a:rPr lang="cs-CZ" dirty="0"/>
              <a:t>Parkující auta.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879976" y="1124744"/>
            <a:ext cx="4788024" cy="63976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Podél ulice K Barrandovu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096000" y="1943431"/>
            <a:ext cx="4288536" cy="3941763"/>
          </a:xfrm>
        </p:spPr>
        <p:txBody>
          <a:bodyPr/>
          <a:lstStyle/>
          <a:p>
            <a:r>
              <a:rPr lang="cs-CZ" b="1" u="sng" dirty="0"/>
              <a:t>Místo č. 24 </a:t>
            </a:r>
            <a:r>
              <a:rPr lang="cs-CZ" dirty="0"/>
              <a:t>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3 </a:t>
            </a:r>
            <a:r>
              <a:rPr lang="cs-CZ" dirty="0"/>
              <a:t>žáci</a:t>
            </a:r>
          </a:p>
          <a:p>
            <a:r>
              <a:rPr lang="cs-CZ" dirty="0"/>
              <a:t>Nebezpečný chodník, bezdomovci.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0" r="34814"/>
          <a:stretch/>
        </p:blipFill>
        <p:spPr bwMode="auto">
          <a:xfrm>
            <a:off x="6312024" y="3446658"/>
            <a:ext cx="4355976" cy="335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Šipka dolů 6"/>
          <p:cNvSpPr/>
          <p:nvPr/>
        </p:nvSpPr>
        <p:spPr>
          <a:xfrm>
            <a:off x="6600056" y="4778408"/>
            <a:ext cx="504056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19666" r="42048" b="22170"/>
          <a:stretch/>
        </p:blipFill>
        <p:spPr bwMode="auto">
          <a:xfrm>
            <a:off x="1532920" y="3303994"/>
            <a:ext cx="3843001" cy="351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Šipka nahoru 7"/>
          <p:cNvSpPr/>
          <p:nvPr/>
        </p:nvSpPr>
        <p:spPr>
          <a:xfrm>
            <a:off x="4511824" y="3914312"/>
            <a:ext cx="504056" cy="864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165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764704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19.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33153" y="1913659"/>
            <a:ext cx="3758792" cy="63976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Podchod ulicí K Barrandovu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75520" y="2780929"/>
            <a:ext cx="4290556" cy="3941763"/>
          </a:xfrm>
        </p:spPr>
        <p:txBody>
          <a:bodyPr/>
          <a:lstStyle/>
          <a:p>
            <a:r>
              <a:rPr lang="cs-CZ" b="1" u="sng" dirty="0"/>
              <a:t>Místo č. 27 </a:t>
            </a:r>
            <a:r>
              <a:rPr lang="cs-CZ" dirty="0"/>
              <a:t>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2 </a:t>
            </a:r>
            <a:r>
              <a:rPr lang="cs-CZ" dirty="0"/>
              <a:t>žáci</a:t>
            </a:r>
          </a:p>
          <a:p>
            <a:r>
              <a:rPr lang="cs-CZ" dirty="0"/>
              <a:t>Temný průchod.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50252" y="1844824"/>
            <a:ext cx="4292241" cy="639762"/>
          </a:xfrm>
        </p:spPr>
        <p:txBody>
          <a:bodyPr/>
          <a:lstStyle/>
          <a:p>
            <a:r>
              <a:rPr lang="cs-CZ" sz="2800" dirty="0">
                <a:solidFill>
                  <a:srgbClr val="7030A0"/>
                </a:solidFill>
              </a:rPr>
              <a:t>Grussova</a:t>
            </a:r>
          </a:p>
          <a:p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096000" y="2780929"/>
            <a:ext cx="4288536" cy="3941763"/>
          </a:xfrm>
        </p:spPr>
        <p:txBody>
          <a:bodyPr/>
          <a:lstStyle/>
          <a:p>
            <a:r>
              <a:rPr lang="cs-CZ" b="1" u="sng" dirty="0"/>
              <a:t>Místo č. 3 </a:t>
            </a:r>
            <a:r>
              <a:rPr lang="cs-CZ" dirty="0"/>
              <a:t>- 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dirty="0"/>
              <a:t> žáci</a:t>
            </a:r>
          </a:p>
          <a:p>
            <a:r>
              <a:rPr lang="cs-CZ" dirty="0"/>
              <a:t>Nepřehledný přechod, překáží auta.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4850" r="52969" b="63650"/>
          <a:stretch/>
        </p:blipFill>
        <p:spPr>
          <a:xfrm rot="16200000">
            <a:off x="4237484" y="3055268"/>
            <a:ext cx="3068960" cy="4536504"/>
          </a:xfrm>
          <a:prstGeom prst="rect">
            <a:avLst/>
          </a:prstGeom>
        </p:spPr>
      </p:pic>
      <p:sp>
        <p:nvSpPr>
          <p:cNvPr id="8" name="Šipka nahoru 7"/>
          <p:cNvSpPr/>
          <p:nvPr/>
        </p:nvSpPr>
        <p:spPr>
          <a:xfrm>
            <a:off x="6240016" y="4963479"/>
            <a:ext cx="504056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3766893" y="4391769"/>
            <a:ext cx="519018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868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620688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19.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03512" y="1772816"/>
            <a:ext cx="4392488" cy="864096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Pod Třešněmi X zelený pás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03512" y="2708921"/>
            <a:ext cx="4290556" cy="3941763"/>
          </a:xfrm>
        </p:spPr>
        <p:txBody>
          <a:bodyPr/>
          <a:lstStyle/>
          <a:p>
            <a:r>
              <a:rPr lang="cs-CZ" b="1" u="sng" dirty="0"/>
              <a:t>Místo č. 19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dirty="0"/>
              <a:t> žák</a:t>
            </a:r>
          </a:p>
          <a:p>
            <a:r>
              <a:rPr lang="cs-CZ" dirty="0"/>
              <a:t>Špatný rozhled. 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68009" y="1772816"/>
            <a:ext cx="4292241" cy="63976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cesta z Holyně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096000" y="2708921"/>
            <a:ext cx="4288536" cy="3941763"/>
          </a:xfrm>
        </p:spPr>
        <p:txBody>
          <a:bodyPr/>
          <a:lstStyle/>
          <a:p>
            <a:r>
              <a:rPr lang="cs-CZ" b="1" u="sng" dirty="0"/>
              <a:t>Místo č. 32 </a:t>
            </a:r>
            <a:r>
              <a:rPr lang="cs-CZ" dirty="0"/>
              <a:t>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dirty="0"/>
              <a:t> žáci</a:t>
            </a:r>
          </a:p>
          <a:p>
            <a:r>
              <a:rPr lang="cs-CZ" dirty="0"/>
              <a:t>Bez chodníku.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2751" r="48517" b="56300"/>
          <a:stretch/>
        </p:blipFill>
        <p:spPr>
          <a:xfrm rot="16200000">
            <a:off x="3855132" y="3104964"/>
            <a:ext cx="3015506" cy="4490566"/>
          </a:xfrm>
          <a:prstGeom prst="rect">
            <a:avLst/>
          </a:prstGeom>
        </p:spPr>
      </p:pic>
      <p:sp>
        <p:nvSpPr>
          <p:cNvPr id="8" name="Šipka nahoru 7"/>
          <p:cNvSpPr/>
          <p:nvPr/>
        </p:nvSpPr>
        <p:spPr>
          <a:xfrm>
            <a:off x="3103609" y="4221088"/>
            <a:ext cx="432048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 rot="10800000">
            <a:off x="6963238" y="4797152"/>
            <a:ext cx="520070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5305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836712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20.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847528" y="2060848"/>
            <a:ext cx="4290556" cy="63976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Přechod Werichova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919536" y="2708921"/>
            <a:ext cx="4290556" cy="3941763"/>
          </a:xfrm>
        </p:spPr>
        <p:txBody>
          <a:bodyPr/>
          <a:lstStyle/>
          <a:p>
            <a:r>
              <a:rPr lang="cs-CZ" b="1" u="sng" dirty="0"/>
              <a:t>Místo č. 28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dirty="0"/>
              <a:t> žák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75760" y="2060848"/>
            <a:ext cx="4292241" cy="639762"/>
          </a:xfrm>
        </p:spPr>
        <p:txBody>
          <a:bodyPr/>
          <a:lstStyle/>
          <a:p>
            <a:r>
              <a:rPr lang="cs-CZ" sz="2800" dirty="0">
                <a:solidFill>
                  <a:srgbClr val="7030A0"/>
                </a:solidFill>
              </a:rPr>
              <a:t>Högerova X Machatého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76194" y="2780929"/>
            <a:ext cx="4288536" cy="3941763"/>
          </a:xfrm>
        </p:spPr>
        <p:txBody>
          <a:bodyPr/>
          <a:lstStyle/>
          <a:p>
            <a:r>
              <a:rPr lang="cs-CZ" b="1" u="sng" dirty="0"/>
              <a:t>Místo č. 29 </a:t>
            </a:r>
            <a:r>
              <a:rPr lang="cs-CZ" dirty="0"/>
              <a:t>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cs-CZ" dirty="0"/>
              <a:t>žák</a:t>
            </a:r>
          </a:p>
          <a:p>
            <a:r>
              <a:rPr lang="cs-CZ" dirty="0"/>
              <a:t>Chybí přechod.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12200" r="42579" b="39500"/>
          <a:stretch/>
        </p:blipFill>
        <p:spPr>
          <a:xfrm rot="16200000">
            <a:off x="4003909" y="3019757"/>
            <a:ext cx="3104067" cy="4536503"/>
          </a:xfrm>
          <a:prstGeom prst="rect">
            <a:avLst/>
          </a:prstGeom>
        </p:spPr>
      </p:pic>
      <p:sp>
        <p:nvSpPr>
          <p:cNvPr id="8" name="Šipka nahoru 7"/>
          <p:cNvSpPr/>
          <p:nvPr/>
        </p:nvSpPr>
        <p:spPr>
          <a:xfrm>
            <a:off x="3215680" y="4423911"/>
            <a:ext cx="504056" cy="864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>
            <a:off x="7306328" y="4211749"/>
            <a:ext cx="589876" cy="9361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768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764704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20.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75520" y="1916832"/>
            <a:ext cx="4290556" cy="63976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Přechod Štěpařská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03512" y="2780929"/>
            <a:ext cx="4290556" cy="3941763"/>
          </a:xfrm>
        </p:spPr>
        <p:txBody>
          <a:bodyPr/>
          <a:lstStyle/>
          <a:p>
            <a:r>
              <a:rPr lang="cs-CZ" dirty="0"/>
              <a:t>Místo č. 30 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dirty="0"/>
              <a:t> žák</a:t>
            </a:r>
          </a:p>
          <a:p>
            <a:r>
              <a:rPr lang="cs-CZ" dirty="0"/>
              <a:t>Nebezpečný přechod.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68009" y="1916832"/>
            <a:ext cx="4292241" cy="63976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zelený pruh × U Šípků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31166" y="2770765"/>
            <a:ext cx="4288536" cy="3941763"/>
          </a:xfrm>
        </p:spPr>
        <p:txBody>
          <a:bodyPr/>
          <a:lstStyle/>
          <a:p>
            <a:r>
              <a:rPr lang="cs-CZ" dirty="0"/>
              <a:t>Místo č. 33 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dirty="0"/>
              <a:t> žák</a:t>
            </a:r>
          </a:p>
          <a:p>
            <a:r>
              <a:rPr lang="cs-CZ" dirty="0"/>
              <a:t>Auta 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23751" r="44062" b="47900"/>
          <a:stretch/>
        </p:blipFill>
        <p:spPr>
          <a:xfrm rot="16200000">
            <a:off x="4124356" y="3206235"/>
            <a:ext cx="3079195" cy="4176463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5778044" y="4869161"/>
            <a:ext cx="533980" cy="7493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>
            <a:off x="7176120" y="5157192"/>
            <a:ext cx="432048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984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8" y="692696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20.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03512" y="1916832"/>
            <a:ext cx="4290556" cy="639762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U Šípků X V Remízků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03512" y="2780929"/>
            <a:ext cx="4290556" cy="3941763"/>
          </a:xfrm>
        </p:spPr>
        <p:txBody>
          <a:bodyPr/>
          <a:lstStyle/>
          <a:p>
            <a:r>
              <a:rPr lang="cs-CZ" dirty="0"/>
              <a:t>Místo č.34 -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dirty="0"/>
              <a:t> žák</a:t>
            </a:r>
          </a:p>
          <a:p>
            <a:r>
              <a:rPr lang="cs-CZ" dirty="0"/>
              <a:t>Zaparkovaná auta chybí přechod 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096001" y="1916832"/>
            <a:ext cx="4292241" cy="639762"/>
          </a:xfrm>
        </p:spPr>
        <p:txBody>
          <a:bodyPr/>
          <a:lstStyle/>
          <a:p>
            <a:r>
              <a:rPr lang="cs-CZ" dirty="0"/>
              <a:t> </a:t>
            </a:r>
            <a:r>
              <a:rPr lang="cs-CZ" sz="2800" dirty="0">
                <a:solidFill>
                  <a:srgbClr val="7030A0"/>
                </a:solidFill>
              </a:rPr>
              <a:t>lesík u Polikliniky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40016" y="2780929"/>
            <a:ext cx="4288536" cy="3941763"/>
          </a:xfrm>
        </p:spPr>
        <p:txBody>
          <a:bodyPr/>
          <a:lstStyle/>
          <a:p>
            <a:r>
              <a:rPr lang="cs-CZ" dirty="0"/>
              <a:t>Místo č.35 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cs-CZ" dirty="0"/>
              <a:t>žák</a:t>
            </a:r>
          </a:p>
          <a:p>
            <a:r>
              <a:rPr lang="cs-CZ" dirty="0"/>
              <a:t>Divné osoby 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22700" r="30706" b="52100"/>
          <a:stretch/>
        </p:blipFill>
        <p:spPr>
          <a:xfrm rot="16200000">
            <a:off x="4448721" y="3271292"/>
            <a:ext cx="2996952" cy="4176464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6374140" y="3879303"/>
            <a:ext cx="864096" cy="458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eva 8"/>
          <p:cNvSpPr/>
          <p:nvPr/>
        </p:nvSpPr>
        <p:spPr>
          <a:xfrm rot="18726945">
            <a:off x="5815240" y="5604666"/>
            <a:ext cx="864096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876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620688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20.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75520" y="2060848"/>
            <a:ext cx="4536504" cy="63976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přechod K Barrandovu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03512" y="2780929"/>
            <a:ext cx="4290556" cy="3941763"/>
          </a:xfrm>
        </p:spPr>
        <p:txBody>
          <a:bodyPr/>
          <a:lstStyle/>
          <a:p>
            <a:r>
              <a:rPr lang="cs-CZ" dirty="0"/>
              <a:t>Místo č.37 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cs-CZ" dirty="0"/>
              <a:t>žák</a:t>
            </a:r>
          </a:p>
          <a:p>
            <a:r>
              <a:rPr lang="cs-CZ" dirty="0"/>
              <a:t>Nebezpečný přechod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55188" y="2060848"/>
            <a:ext cx="4292241" cy="639762"/>
          </a:xfrm>
        </p:spPr>
        <p:txBody>
          <a:bodyPr/>
          <a:lstStyle/>
          <a:p>
            <a:r>
              <a:rPr lang="cs-CZ" sz="2800" dirty="0">
                <a:solidFill>
                  <a:srgbClr val="7030A0"/>
                </a:solidFill>
              </a:rPr>
              <a:t>Machatého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096000" y="2780929"/>
            <a:ext cx="4288536" cy="3941763"/>
          </a:xfrm>
        </p:spPr>
        <p:txBody>
          <a:bodyPr/>
          <a:lstStyle/>
          <a:p>
            <a:r>
              <a:rPr lang="cs-CZ" dirty="0"/>
              <a:t>Místo č.38 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dirty="0"/>
              <a:t> žák</a:t>
            </a:r>
          </a:p>
          <a:p>
            <a:r>
              <a:rPr lang="cs-CZ" dirty="0"/>
              <a:t>Přechod v zatáčce 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19551" r="36642" b="40550"/>
          <a:stretch/>
        </p:blipFill>
        <p:spPr>
          <a:xfrm rot="16200000">
            <a:off x="4134948" y="3122305"/>
            <a:ext cx="2996952" cy="4474439"/>
          </a:xfrm>
          <a:prstGeom prst="rect">
            <a:avLst/>
          </a:prstGeom>
        </p:spPr>
      </p:pic>
      <p:sp>
        <p:nvSpPr>
          <p:cNvPr id="8" name="Šipka doleva 7"/>
          <p:cNvSpPr/>
          <p:nvPr/>
        </p:nvSpPr>
        <p:spPr>
          <a:xfrm>
            <a:off x="3953510" y="6516006"/>
            <a:ext cx="864096" cy="41337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>
            <a:off x="7296590" y="4293096"/>
            <a:ext cx="432048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973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610600" cy="88265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20.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03512" y="1916832"/>
            <a:ext cx="4464496" cy="63976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Přechod kolejí na konečné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03512" y="2708921"/>
            <a:ext cx="4290556" cy="3941763"/>
          </a:xfrm>
        </p:spPr>
        <p:txBody>
          <a:bodyPr/>
          <a:lstStyle/>
          <a:p>
            <a:r>
              <a:rPr lang="cs-CZ" b="1" u="sng" dirty="0"/>
              <a:t>Místo č.39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cs-CZ" dirty="0"/>
              <a:t> žák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941934" y="1916832"/>
            <a:ext cx="4752528" cy="63976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rgbClr val="7030A0"/>
                </a:solidFill>
              </a:rPr>
              <a:t>V Remízku × Pod třešněmi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68008" y="2708921"/>
            <a:ext cx="4288536" cy="3941763"/>
          </a:xfrm>
        </p:spPr>
        <p:txBody>
          <a:bodyPr/>
          <a:lstStyle/>
          <a:p>
            <a:r>
              <a:rPr lang="cs-CZ" b="1" u="sng" dirty="0"/>
              <a:t>Místo č.18 </a:t>
            </a:r>
            <a:r>
              <a:rPr lang="cs-CZ" dirty="0"/>
              <a:t>–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1 </a:t>
            </a:r>
            <a:r>
              <a:rPr lang="cs-CZ" dirty="0"/>
              <a:t>žák</a:t>
            </a:r>
          </a:p>
          <a:p>
            <a:r>
              <a:rPr lang="cs-CZ" dirty="0"/>
              <a:t>Špatný rozhled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22700" r="44062" b="57350"/>
          <a:stretch/>
        </p:blipFill>
        <p:spPr>
          <a:xfrm rot="16200000">
            <a:off x="3841444" y="3307296"/>
            <a:ext cx="3068957" cy="4032447"/>
          </a:xfrm>
          <a:prstGeom prst="rect">
            <a:avLst/>
          </a:prstGeom>
        </p:spPr>
      </p:pic>
      <p:sp>
        <p:nvSpPr>
          <p:cNvPr id="8" name="Šipka nahoru 7"/>
          <p:cNvSpPr/>
          <p:nvPr/>
        </p:nvSpPr>
        <p:spPr>
          <a:xfrm>
            <a:off x="4367808" y="4149080"/>
            <a:ext cx="504056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4636876" y="6282026"/>
            <a:ext cx="792088" cy="47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40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ŽÁKŮ - 784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SÍDLIŠTĚ BARRANDOV 	655 ŽÁKŮ</a:t>
            </a:r>
          </a:p>
          <a:p>
            <a:endParaRPr lang="cs-CZ" dirty="0"/>
          </a:p>
          <a:p>
            <a:r>
              <a:rPr lang="cs-CZ" dirty="0"/>
              <a:t>SLIVENEC			36 ŽÁKŮ</a:t>
            </a:r>
          </a:p>
          <a:p>
            <a:r>
              <a:rPr lang="cs-CZ" dirty="0"/>
              <a:t>STARÝ BARRANDOV	30 ŽÁKŮ</a:t>
            </a:r>
          </a:p>
          <a:p>
            <a:r>
              <a:rPr lang="cs-CZ" dirty="0"/>
              <a:t>HLUBOČEPY		20 ŽÁKŮ</a:t>
            </a:r>
          </a:p>
          <a:p>
            <a:r>
              <a:rPr lang="cs-CZ" dirty="0"/>
              <a:t>KLUKOVICE		10 ŽÁKŮ</a:t>
            </a:r>
          </a:p>
          <a:p>
            <a:r>
              <a:rPr lang="cs-CZ" dirty="0"/>
              <a:t>HOLYNĚ 			3 ŽÁCI</a:t>
            </a:r>
          </a:p>
          <a:p>
            <a:r>
              <a:rPr lang="cs-CZ" dirty="0"/>
              <a:t>OSTATNÍ 			30 ŽÁKŮ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051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20.</a:t>
            </a:r>
            <a:r>
              <a:rPr lang="cs-CZ" dirty="0">
                <a:solidFill>
                  <a:srgbClr val="FF0000"/>
                </a:solidFill>
              </a:rPr>
              <a:t> V Zálesí X Pod Třešněmi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079168" y="1844824"/>
            <a:ext cx="3886200" cy="4351338"/>
          </a:xfrm>
        </p:spPr>
        <p:txBody>
          <a:bodyPr/>
          <a:lstStyle/>
          <a:p>
            <a:pPr algn="ctr"/>
            <a:r>
              <a:rPr lang="cs-CZ" b="1" u="sng" dirty="0"/>
              <a:t>Místo č. 20 </a:t>
            </a:r>
            <a:r>
              <a:rPr lang="cs-CZ" dirty="0"/>
              <a:t>–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1 </a:t>
            </a:r>
            <a:r>
              <a:rPr lang="cs-CZ" dirty="0"/>
              <a:t>žák</a:t>
            </a:r>
          </a:p>
          <a:p>
            <a:pPr algn="ctr"/>
            <a:r>
              <a:rPr lang="cs-CZ" dirty="0"/>
              <a:t>Nebezpečný přechod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t="25451" r="54213" b="52569"/>
          <a:stretch/>
        </p:blipFill>
        <p:spPr>
          <a:xfrm rot="16200000">
            <a:off x="4288852" y="2816933"/>
            <a:ext cx="3326265" cy="4320479"/>
          </a:xfrm>
        </p:spPr>
      </p:pic>
      <p:sp>
        <p:nvSpPr>
          <p:cNvPr id="9" name="Šipka dolů 8"/>
          <p:cNvSpPr/>
          <p:nvPr/>
        </p:nvSpPr>
        <p:spPr>
          <a:xfrm>
            <a:off x="7491535" y="4365104"/>
            <a:ext cx="50405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120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713" y="1610518"/>
            <a:ext cx="10515600" cy="910432"/>
          </a:xfrm>
        </p:spPr>
        <p:txBody>
          <a:bodyPr>
            <a:normAutofit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1. Je tvá cesta do/ze školy bezpečná?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10515600" cy="1062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ln/>
                <a:solidFill>
                  <a:schemeClr val="accent3"/>
                </a:solidFill>
              </a:rPr>
              <a:t>4. DOTAZNÍKY PRO ŽÁKY</a:t>
            </a:r>
          </a:p>
        </p:txBody>
      </p:sp>
      <p:graphicFrame>
        <p:nvGraphicFramePr>
          <p:cNvPr id="48" name="Graf 47"/>
          <p:cNvGraphicFramePr/>
          <p:nvPr>
            <p:extLst>
              <p:ext uri="{D42A27DB-BD31-4B8C-83A1-F6EECF244321}">
                <p14:modId xmlns:p14="http://schemas.microsoft.com/office/powerpoint/2010/main" val="563427620"/>
              </p:ext>
            </p:extLst>
          </p:nvPr>
        </p:nvGraphicFramePr>
        <p:xfrm>
          <a:off x="8623300" y="0"/>
          <a:ext cx="3568700" cy="2520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9" name="Tabulka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459625"/>
              </p:ext>
            </p:extLst>
          </p:nvPr>
        </p:nvGraphicFramePr>
        <p:xfrm>
          <a:off x="239713" y="2520950"/>
          <a:ext cx="11611888" cy="407625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990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3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85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ANO (proč?)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počet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odpovědí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 (proč?)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počet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odpovědí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6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dirty="0"/>
                        <a:t>Policista stojí na přechodu 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dirty="0"/>
                        <a:t>Velký provoz aut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6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dirty="0"/>
                        <a:t>Doprovází mě rodiče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dirty="0"/>
                        <a:t>Chybí přechody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63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dirty="0"/>
                        <a:t>Chodím jen po chodníku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Auta jezdí rychle i přes přechody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7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Chodím jen přes přechody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Keře a popelnice brání ve výhledu na silnici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7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Bydlím blízko školy 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Narkomani a bezdomovci v okolí školy 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37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Jezdím MHD 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Nepřehledný přechod u autobusu 170 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764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Cesta přes nebezpečnou křižovatku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634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dirty="0"/>
                        <a:t>Chybějící semafory a chodníky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072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Graf 47"/>
          <p:cNvGraphicFramePr/>
          <p:nvPr>
            <p:extLst>
              <p:ext uri="{D42A27DB-BD31-4B8C-83A1-F6EECF244321}">
                <p14:modId xmlns:p14="http://schemas.microsoft.com/office/powerpoint/2010/main" val="2084871948"/>
              </p:ext>
            </p:extLst>
          </p:nvPr>
        </p:nvGraphicFramePr>
        <p:xfrm>
          <a:off x="5967022" y="0"/>
          <a:ext cx="6070600" cy="2583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200275"/>
            <a:ext cx="10515600" cy="775490"/>
          </a:xfrm>
        </p:spPr>
        <p:txBody>
          <a:bodyPr>
            <a:normAutofit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3. Jak se obvykle dopravuješ do školy?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791433"/>
              </p:ext>
            </p:extLst>
          </p:nvPr>
        </p:nvGraphicFramePr>
        <p:xfrm>
          <a:off x="395287" y="2975765"/>
          <a:ext cx="9005887" cy="3699707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8307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Pěšky sám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Pěšky s někým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kole nebo na koloběžce sám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kole nebo na koloběžce s někým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Autem s rodičem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5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Autem s rodičem a sourozenci nebo dalšími spolužáky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Veřejnou dopravou pak pěšky (nebo na koloběžce)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Jinak (jak)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288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Graf 47"/>
          <p:cNvGraphicFramePr/>
          <p:nvPr>
            <p:extLst>
              <p:ext uri="{D42A27DB-BD31-4B8C-83A1-F6EECF244321}">
                <p14:modId xmlns:p14="http://schemas.microsoft.com/office/powerpoint/2010/main" val="2964388963"/>
              </p:ext>
            </p:extLst>
          </p:nvPr>
        </p:nvGraphicFramePr>
        <p:xfrm>
          <a:off x="6159500" y="45245"/>
          <a:ext cx="6032501" cy="2596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200275"/>
            <a:ext cx="10515600" cy="775490"/>
          </a:xfrm>
        </p:spPr>
        <p:txBody>
          <a:bodyPr>
            <a:normAutofit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4. Jak se obvykle dopravuješ ze školy?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686709"/>
              </p:ext>
            </p:extLst>
          </p:nvPr>
        </p:nvGraphicFramePr>
        <p:xfrm>
          <a:off x="395288" y="2975765"/>
          <a:ext cx="11390400" cy="3699707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102805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Pěšky sám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213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Pěšky s někým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kole nebo na koloběžce sám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kole nebo na koloběžce s někým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Autem s rodičem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5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Autem s rodičem a sourozenci nebo dalšími spolužáky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Veřejnou dopravou pak pěšky (nebo na koloběžce)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Jinak (jak)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636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Graf 47"/>
          <p:cNvGraphicFramePr/>
          <p:nvPr>
            <p:extLst>
              <p:ext uri="{D42A27DB-BD31-4B8C-83A1-F6EECF244321}">
                <p14:modId xmlns:p14="http://schemas.microsoft.com/office/powerpoint/2010/main" val="62822351"/>
              </p:ext>
            </p:extLst>
          </p:nvPr>
        </p:nvGraphicFramePr>
        <p:xfrm>
          <a:off x="5956301" y="45245"/>
          <a:ext cx="6235700" cy="2355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200275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5. Jak by ses chtěl dopravovat do/ze školy pokud bys k 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tomu měl dobré podmínky?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053846"/>
              </p:ext>
            </p:extLst>
          </p:nvPr>
        </p:nvGraphicFramePr>
        <p:xfrm>
          <a:off x="395288" y="2975765"/>
          <a:ext cx="11390312" cy="3699707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10520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Pěšky sám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Pěšky s někým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kole nebo na koloběžce sám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 kole nebo na koloběžce s někým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Autem s rodičem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5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Autem s rodičem a sourozenci nebo dalšími spolužáky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Veřejnou dopravou pak pěšky (nebo na koloběžce)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Jinak (jak): </a:t>
                      </a:r>
                      <a:r>
                        <a:rPr lang="cs-CZ" sz="2000" b="0" dirty="0"/>
                        <a:t>jinak 11</a:t>
                      </a:r>
                      <a:r>
                        <a:rPr lang="en-US" sz="2000" b="0" dirty="0"/>
                        <a:t>;</a:t>
                      </a:r>
                      <a:r>
                        <a:rPr lang="cs-CZ" sz="2000" b="0" dirty="0"/>
                        <a:t> neuvedli jak 7 x</a:t>
                      </a:r>
                      <a:r>
                        <a:rPr lang="en-US" sz="2000" b="0" dirty="0"/>
                        <a:t>;</a:t>
                      </a:r>
                      <a:r>
                        <a:rPr lang="cs-CZ" sz="2000" b="0" dirty="0"/>
                        <a:t> sám, ale rodiče mi to nedovolí 2 x</a:t>
                      </a:r>
                      <a:r>
                        <a:rPr lang="en-US" sz="2000" b="0" dirty="0"/>
                        <a:t>;</a:t>
                      </a:r>
                      <a:r>
                        <a:rPr lang="cs-CZ" sz="2000" b="0" dirty="0"/>
                        <a:t> brusle 1 x</a:t>
                      </a:r>
                      <a:r>
                        <a:rPr lang="en-US" sz="2000" b="0" dirty="0"/>
                        <a:t>;</a:t>
                      </a:r>
                      <a:r>
                        <a:rPr lang="cs-CZ" sz="2000" b="0" dirty="0"/>
                        <a:t> penyboard 1 x</a:t>
                      </a:r>
                      <a:r>
                        <a:rPr lang="en-US" sz="2000" b="0" dirty="0"/>
                        <a:t>.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059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026843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6. Pokud cestuješ jiným způsobem než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bys chtěl/a, napiš co ti v tom brání?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745032"/>
              </p:ext>
            </p:extLst>
          </p:nvPr>
        </p:nvGraphicFramePr>
        <p:xfrm>
          <a:off x="395288" y="2868223"/>
          <a:ext cx="11390400" cy="3699707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1028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Rodinné důvody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Chybějící úschovna kol a koloběžek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Frekventované křižovatky a přechody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Nízký věk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Vzdálenost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59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Nečistota kolem školy a v průchodu u knihovny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Složitá doprava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Chybějící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chodníky u silnice ke Smíchovu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3037335261"/>
              </p:ext>
            </p:extLst>
          </p:nvPr>
        </p:nvGraphicFramePr>
        <p:xfrm>
          <a:off x="8255000" y="11906"/>
          <a:ext cx="3800476" cy="240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2678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1043388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7. Jsi spokojen/á s dopravní situací v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bezprostředním okolí tvé školy a jakou změnu bys přivítal/a?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398390"/>
              </p:ext>
            </p:extLst>
          </p:nvPr>
        </p:nvGraphicFramePr>
        <p:xfrm>
          <a:off x="395288" y="1914525"/>
          <a:ext cx="11390400" cy="4754880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10281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Semafory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křižovatky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Auta parkující blízko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Více přechodů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Rychlost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 množství aut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Úschovna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kol a koloběžek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Zrušit podchod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 knihovny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Parkovací místa v okolí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Více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policistů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Kontejnery v ulici V Remízku,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Wassermannova a Voskovcova brání ve výhledu na silnici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Autobsová zastávka blíže u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Nečistota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8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Více zeleně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321543125"/>
              </p:ext>
            </p:extLst>
          </p:nvPr>
        </p:nvGraphicFramePr>
        <p:xfrm>
          <a:off x="8605837" y="21829"/>
          <a:ext cx="3586163" cy="176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07871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157613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8. Jsi spokojen/á s fungováním veřejné dopravy v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okolí školy?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143538"/>
              </p:ext>
            </p:extLst>
          </p:nvPr>
        </p:nvGraphicFramePr>
        <p:xfrm>
          <a:off x="395288" y="2954939"/>
          <a:ext cx="10515600" cy="3700800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949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81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lang="cs-CZ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(proč?)</a:t>
                      </a:r>
                      <a:endParaRPr lang="cs-CZ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803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8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1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MHD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má dlouhé intervaly a jezdí pozdě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1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Chybí semafory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1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Školní autobus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1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Snížit počet a rychlost aut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17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MHD více příblížit ke 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škole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7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Křižovatky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03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Chybí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parkoviště u školy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2887163363"/>
              </p:ext>
            </p:extLst>
          </p:nvPr>
        </p:nvGraphicFramePr>
        <p:xfrm>
          <a:off x="8843963" y="55959"/>
          <a:ext cx="3348037" cy="2898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5828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188" y="2201867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9. Co by sis přál/a u školy nebo ve škole, aby se ti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cestovalo tvým zvoleným způsobem lépe?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57034"/>
              </p:ext>
            </p:extLst>
          </p:nvPr>
        </p:nvGraphicFramePr>
        <p:xfrm>
          <a:off x="611188" y="3055153"/>
          <a:ext cx="10577513" cy="3350387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7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0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86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Bezpečné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úložiště na kola a koloběžky</a:t>
                      </a:r>
                      <a:endParaRPr lang="cs-CZ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Podchod u knihovny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Přechody a semafory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Autobusová zastávka blíže u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Nepoužívají MHD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Kamery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 školy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Více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zeleně a laviček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Škříňky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 šatně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Policie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u školy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Otevřít všechny vchody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Rychlost a množství aut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Cyklosteska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Opravit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prostranství u Pegase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Školní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autobus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0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Parkoviště u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Křižovatky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430364707"/>
              </p:ext>
            </p:extLst>
          </p:nvPr>
        </p:nvGraphicFramePr>
        <p:xfrm>
          <a:off x="7267699" y="0"/>
          <a:ext cx="4607626" cy="2977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8154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426" y="2083598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10. Líbí se ti jak vypadá prostranství přímo před školou,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  co bys změnil/a?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2660650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ŽÁKY: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312768"/>
              </p:ext>
            </p:extLst>
          </p:nvPr>
        </p:nvGraphicFramePr>
        <p:xfrm>
          <a:off x="352426" y="2947543"/>
          <a:ext cx="10991850" cy="3700800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992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Nečistota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 průchodu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Lavičky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Opravit prostranství u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Pegase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Nečistota a </a:t>
                      </a:r>
                      <a:r>
                        <a:rPr lang="cs-CZ" sz="20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graffity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Fontána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Odpadky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Více policistů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6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Zamezit kouření žáků před školou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414506869"/>
              </p:ext>
            </p:extLst>
          </p:nvPr>
        </p:nvGraphicFramePr>
        <p:xfrm>
          <a:off x="8715376" y="0"/>
          <a:ext cx="3433762" cy="2372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462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DO TŘÍD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u="sng" dirty="0"/>
              <a:t>1. – 3. TŘÍDA -	17 TŘÍD</a:t>
            </a:r>
          </a:p>
          <a:p>
            <a:pPr>
              <a:buNone/>
            </a:pPr>
            <a:r>
              <a:rPr lang="cs-CZ" dirty="0"/>
              <a:t> 	- VÍCE NEŽ POLOVINA DĚTÍ</a:t>
            </a:r>
          </a:p>
          <a:p>
            <a:pPr>
              <a:buNone/>
            </a:pPr>
            <a:r>
              <a:rPr lang="cs-CZ" dirty="0"/>
              <a:t> 	- NEJMÉNĚ ZKUŠENÉ V ŘEŠENÍ DOPRAVNÍCH  							SITUACÍ</a:t>
            </a:r>
          </a:p>
          <a:p>
            <a:r>
              <a:rPr lang="cs-CZ" u="sng" dirty="0"/>
              <a:t>4. – 9. TŘÍDA -	17 TŘÍD</a:t>
            </a:r>
          </a:p>
          <a:p>
            <a:endParaRPr lang="cs-CZ" u="sng" dirty="0"/>
          </a:p>
          <a:p>
            <a:r>
              <a:rPr lang="cs-CZ" u="sng" dirty="0"/>
              <a:t>ŠKOLNÍ DRUŽINA – 14 TŘÍD</a:t>
            </a:r>
          </a:p>
          <a:p>
            <a:pPr>
              <a:buNone/>
            </a:pPr>
            <a:r>
              <a:rPr lang="cs-CZ" dirty="0"/>
              <a:t> 	</a:t>
            </a:r>
            <a:r>
              <a:rPr lang="cs-CZ" sz="3100" dirty="0"/>
              <a:t>- VE TŘÍDĚ PRŮMĚRNĚ 30 DĚTÍ + 1 VYCHOVATELKA</a:t>
            </a:r>
          </a:p>
        </p:txBody>
      </p:sp>
    </p:spTree>
    <p:extLst>
      <p:ext uri="{BB962C8B-B14F-4D97-AF65-F5344CB8AC3E}">
        <p14:creationId xmlns:p14="http://schemas.microsoft.com/office/powerpoint/2010/main" val="34621616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2588" y="1804193"/>
            <a:ext cx="10515600" cy="910432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1. Existuje pro vaše dítě bezpečná cesta do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		 školy a zpět domů?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3" y="151607"/>
            <a:ext cx="10515600" cy="1062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ln/>
                <a:solidFill>
                  <a:schemeClr val="accent3"/>
                </a:solidFill>
              </a:rPr>
              <a:t>5. DOTAZNÍKY PRO RODIČE</a:t>
            </a:r>
          </a:p>
        </p:txBody>
      </p:sp>
      <p:graphicFrame>
        <p:nvGraphicFramePr>
          <p:cNvPr id="48" name="Graf 47"/>
          <p:cNvGraphicFramePr/>
          <p:nvPr>
            <p:extLst>
              <p:ext uri="{D42A27DB-BD31-4B8C-83A1-F6EECF244321}">
                <p14:modId xmlns:p14="http://schemas.microsoft.com/office/powerpoint/2010/main" val="2616766031"/>
              </p:ext>
            </p:extLst>
          </p:nvPr>
        </p:nvGraphicFramePr>
        <p:xfrm>
          <a:off x="8626476" y="23019"/>
          <a:ext cx="3490912" cy="2434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68894"/>
              </p:ext>
            </p:extLst>
          </p:nvPr>
        </p:nvGraphicFramePr>
        <p:xfrm>
          <a:off x="382588" y="2728912"/>
          <a:ext cx="10991850" cy="3890024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992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7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lang="cs-CZ" sz="2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(proč?)</a:t>
                      </a:r>
                      <a:endParaRPr lang="cs-CZ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Nevyádřili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Nepřehledné přechody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Velký provoz aut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Chybí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přechody a semafory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Zrušit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p</a:t>
                      </a:r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růchod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Bezdomovci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Nepřehledná křižovatka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Velká vzdálenost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807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1994574"/>
            <a:ext cx="11796712" cy="775490"/>
          </a:xfrm>
        </p:spPr>
        <p:txBody>
          <a:bodyPr>
            <a:normAutofit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2. Dopravuje se Vaše dítě do školy samo?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2" y="151607"/>
            <a:ext cx="2803525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RODIČE: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828317"/>
              </p:ext>
            </p:extLst>
          </p:nvPr>
        </p:nvGraphicFramePr>
        <p:xfrm>
          <a:off x="395288" y="2769493"/>
          <a:ext cx="10991850" cy="3890024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992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7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lang="cs-CZ" sz="2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(proč?)</a:t>
                      </a:r>
                      <a:endParaRPr lang="cs-CZ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Nízký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věk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Nevyjádřili se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Strach o dítě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Bydlíme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daleko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Autobus daleko od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Nebezpečné křižovatky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Nebezpečné přechody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Strach z lidí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2370799181"/>
              </p:ext>
            </p:extLst>
          </p:nvPr>
        </p:nvGraphicFramePr>
        <p:xfrm>
          <a:off x="8602663" y="0"/>
          <a:ext cx="3433762" cy="2243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2108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658133"/>
            <a:ext cx="11796712" cy="775490"/>
          </a:xfrm>
        </p:spPr>
        <p:txBody>
          <a:bodyPr>
            <a:normAutofit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3. Vozíte dítě do školy autem a proč?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2" y="151607"/>
            <a:ext cx="2803525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RODIČE: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835152"/>
              </p:ext>
            </p:extLst>
          </p:nvPr>
        </p:nvGraphicFramePr>
        <p:xfrm>
          <a:off x="395288" y="3511306"/>
          <a:ext cx="10991850" cy="2986098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992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7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ANO</a:t>
                      </a:r>
                      <a:r>
                        <a:rPr lang="cs-CZ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(proč?)</a:t>
                      </a:r>
                      <a:endParaRPr lang="cs-CZ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0D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3A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Nevyjádřili se</a:t>
                      </a:r>
                    </a:p>
                  </a:txBody>
                  <a:tcP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Bydlíme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daleko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Bezpečnost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dítěte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Při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cestě do práce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Nebezpečné přechody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Jen vyjímečně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4225419030"/>
              </p:ext>
            </p:extLst>
          </p:nvPr>
        </p:nvGraphicFramePr>
        <p:xfrm>
          <a:off x="8429625" y="-38729"/>
          <a:ext cx="3592512" cy="261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90812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713" y="1805685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4. Jaké podmínky by musely být splněny, aby se Vaše dítě 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mohlo do školy dopravovat samo?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2" y="151607"/>
            <a:ext cx="2803525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RODIČE: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398065"/>
              </p:ext>
            </p:extLst>
          </p:nvPr>
        </p:nvGraphicFramePr>
        <p:xfrm>
          <a:off x="390617" y="2858608"/>
          <a:ext cx="11283519" cy="314269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93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4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570">
                <a:tc>
                  <a:txBody>
                    <a:bodyPr/>
                    <a:lstStyle/>
                    <a:p>
                      <a:r>
                        <a:rPr lang="cs-CZ" dirty="0"/>
                        <a:t>Nevyjádřilo</a:t>
                      </a:r>
                      <a:r>
                        <a:rPr lang="cs-CZ" baseline="0" dirty="0"/>
                        <a:t> se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142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842">
                <a:tc>
                  <a:txBody>
                    <a:bodyPr/>
                    <a:lstStyle/>
                    <a:p>
                      <a:r>
                        <a:rPr lang="cs-CZ" b="1" dirty="0"/>
                        <a:t>Lepší osvětlení přechodů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842">
                <a:tc>
                  <a:txBody>
                    <a:bodyPr/>
                    <a:lstStyle/>
                    <a:p>
                      <a:r>
                        <a:rPr lang="cs-CZ" b="1" dirty="0"/>
                        <a:t>Nízký</a:t>
                      </a:r>
                      <a:r>
                        <a:rPr lang="cs-CZ" b="1" baseline="0" dirty="0"/>
                        <a:t> věk dítěte</a:t>
                      </a:r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842">
                <a:tc>
                  <a:txBody>
                    <a:bodyPr/>
                    <a:lstStyle/>
                    <a:p>
                      <a:r>
                        <a:rPr lang="cs-CZ" dirty="0"/>
                        <a:t>Více policistů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842">
                <a:tc>
                  <a:txBody>
                    <a:bodyPr/>
                    <a:lstStyle/>
                    <a:p>
                      <a:r>
                        <a:rPr lang="cs-CZ" dirty="0"/>
                        <a:t>Omezit provoz aut v ulicích kolem školy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842">
                <a:tc>
                  <a:txBody>
                    <a:bodyPr/>
                    <a:lstStyle/>
                    <a:p>
                      <a:r>
                        <a:rPr lang="cs-CZ" dirty="0"/>
                        <a:t>Pochybné existence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842">
                <a:tc>
                  <a:txBody>
                    <a:bodyPr/>
                    <a:lstStyle/>
                    <a:p>
                      <a:r>
                        <a:rPr lang="cs-CZ" dirty="0"/>
                        <a:t>Semafor na křižovatce u Alberta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75">
                <a:tc>
                  <a:txBody>
                    <a:bodyPr/>
                    <a:lstStyle/>
                    <a:p>
                      <a:r>
                        <a:rPr lang="cs-CZ" dirty="0"/>
                        <a:t>Používání čipu při vstupu do školy, aby</a:t>
                      </a:r>
                      <a:r>
                        <a:rPr lang="cs-CZ" baseline="0" dirty="0"/>
                        <a:t> si rodiče mohli ověřit na internetu, že jejich dítě dorazilo do školy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580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223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150" y="1863902"/>
            <a:ext cx="11952288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5. Jak jste spokojeni s dopravní situací v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 bezprostředním okolí školy a jaké změny byste přivítali?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2" y="151607"/>
            <a:ext cx="2803525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RODIČE: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68169"/>
              </p:ext>
            </p:extLst>
          </p:nvPr>
        </p:nvGraphicFramePr>
        <p:xfrm>
          <a:off x="239712" y="2639392"/>
          <a:ext cx="10991850" cy="4108621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992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lang="cs-CZ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(proč?)</a:t>
                      </a:r>
                      <a:endParaRPr lang="cs-CZ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Velký provoz aut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Parkování v ulici V</a:t>
                      </a:r>
                      <a:r>
                        <a:rPr lang="cs-CZ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Remízku</a:t>
                      </a:r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Nevyjádřili se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Málo parkovacích míst – nové prakoviště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Bezohlednost řidičů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Špatně zabezpečený přechod Voskovcova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x Wassermannova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Zmatek na silnici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483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JEDEN Z UVEDENÝCH NÁVRHŮ: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„U popelnic se tříděným odpadem, bychom ze stávající silnice udělali mírný půlkruhový odbočovací jednosměrný pruh na vysazování dětí.“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cs-CZ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1146292262"/>
              </p:ext>
            </p:extLst>
          </p:nvPr>
        </p:nvGraphicFramePr>
        <p:xfrm>
          <a:off x="8602663" y="-32070"/>
          <a:ext cx="3433762" cy="228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56076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2541959"/>
            <a:ext cx="11796712" cy="775490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OTÁZKA č. </a:t>
            </a: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6.  Líbí se Vám prostranství přímo před školou a jaké </a:t>
            </a:r>
            <a:b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</a:br>
            <a:r>
              <a:rPr lang="cs-CZ" sz="3200" dirty="0">
                <a:solidFill>
                  <a:srgbClr val="FF0000"/>
                </a:solidFill>
                <a:latin typeface="Comic Sans MS" panose="030F0702030302020204" pitchFamily="66" charset="0"/>
                <a:ea typeface="Batang" panose="02030600000101010101" pitchFamily="18" charset="-127"/>
              </a:rPr>
              <a:t>                   změny případně navrhujete?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39712" y="151607"/>
            <a:ext cx="2803525" cy="70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DOTAZNÍKY PRO RODIČE: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036144"/>
              </p:ext>
            </p:extLst>
          </p:nvPr>
        </p:nvGraphicFramePr>
        <p:xfrm>
          <a:off x="395288" y="3497897"/>
          <a:ext cx="10991850" cy="2986098"/>
        </p:xfrm>
        <a:graphic>
          <a:graphicData uri="http://schemas.openxmlformats.org/drawingml/2006/table">
            <a:tbl>
              <a:tblPr firstRow="1" firstCol="1" lastCol="1" bandRow="1">
                <a:tableStyleId>{5DA37D80-6434-44D0-A028-1B22A696006F}</a:tableStyleId>
              </a:tblPr>
              <a:tblGrid>
                <a:gridCol w="9921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  <a:r>
                        <a:rPr lang="cs-CZ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(proč?)</a:t>
                      </a:r>
                      <a:endParaRPr lang="cs-CZ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80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Nevyjádřilo se 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Oprava podchodu u knihovny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Špatná dlažba u Pegase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Více laviček u školy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Více zeleně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4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Zabránění</a:t>
                      </a:r>
                      <a:r>
                        <a:rPr lang="cs-CZ" sz="20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kouření nezletilých</a:t>
                      </a:r>
                      <a:endParaRPr lang="cs-CZ" sz="2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BE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Graf 7"/>
          <p:cNvGraphicFramePr/>
          <p:nvPr>
            <p:extLst>
              <p:ext uri="{D42A27DB-BD31-4B8C-83A1-F6EECF244321}">
                <p14:modId xmlns:p14="http://schemas.microsoft.com/office/powerpoint/2010/main" val="3469631801"/>
              </p:ext>
            </p:extLst>
          </p:nvPr>
        </p:nvGraphicFramePr>
        <p:xfrm>
          <a:off x="8315326" y="0"/>
          <a:ext cx="3721100" cy="2700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521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6. KOMENTÁŘ DRUŽINA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POHYB VELKÉ SKUPINY DĚTÍ PO SÍDLIŠTI</a:t>
            </a:r>
          </a:p>
        </p:txBody>
      </p:sp>
    </p:spTree>
    <p:extLst>
      <p:ext uri="{BB962C8B-B14F-4D97-AF65-F5344CB8AC3E}">
        <p14:creationId xmlns:p14="http://schemas.microsoft.com/office/powerpoint/2010/main" val="3638761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MAPA KRITICKÝCH MÍST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0"/>
            <a:ext cx="7931224" cy="223224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HLAVNÍ TRASY:</a:t>
            </a:r>
          </a:p>
          <a:p>
            <a:pPr>
              <a:buNone/>
            </a:pPr>
            <a:r>
              <a:rPr lang="cs-CZ" dirty="0"/>
              <a:t> 	- ŠKOLIČKA ZÁHORSKÉHO</a:t>
            </a:r>
          </a:p>
          <a:p>
            <a:pPr>
              <a:buNone/>
            </a:pPr>
            <a:r>
              <a:rPr lang="cs-CZ" dirty="0"/>
              <a:t> 	- HŘIŠTĚ NA SÍDLIŠTI </a:t>
            </a:r>
          </a:p>
          <a:p>
            <a:pPr>
              <a:buNone/>
            </a:pPr>
            <a:r>
              <a:rPr lang="cs-CZ" dirty="0"/>
              <a:t> 		(ŠKOLNÍ NESTAČÍ)</a:t>
            </a:r>
          </a:p>
          <a:p>
            <a:pPr>
              <a:buNone/>
            </a:pPr>
            <a:r>
              <a:rPr lang="cs-CZ" dirty="0"/>
              <a:t> 	- PROKOPSKÉ ÚDOLÍ</a:t>
            </a:r>
          </a:p>
          <a:p>
            <a:pPr>
              <a:buNone/>
            </a:pPr>
            <a:r>
              <a:rPr lang="cs-CZ" dirty="0"/>
              <a:t> 	- CHUCHELSKÝ LES</a:t>
            </a:r>
          </a:p>
        </p:txBody>
      </p:sp>
      <p:pic>
        <p:nvPicPr>
          <p:cNvPr id="4" name="Obrázek 3" descr="mapa ŠD.jpg"/>
          <p:cNvPicPr>
            <a:picLocks noChangeAspect="1"/>
          </p:cNvPicPr>
          <p:nvPr/>
        </p:nvPicPr>
        <p:blipFill>
          <a:blip r:embed="rId2" cstate="print"/>
          <a:srcRect r="19540"/>
          <a:stretch>
            <a:fillRect/>
          </a:stretch>
        </p:blipFill>
        <p:spPr>
          <a:xfrm>
            <a:off x="6096000" y="1459633"/>
            <a:ext cx="5286251" cy="46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503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MÁLO VIDITELNÉ ZNAČENÍ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STÍNÍCÍ AUTA, KONTEJNERY, KEŘE</a:t>
            </a:r>
          </a:p>
        </p:txBody>
      </p:sp>
      <p:pic>
        <p:nvPicPr>
          <p:cNvPr id="6" name="Obrázek 5" descr="16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844" y="2095932"/>
            <a:ext cx="4259965" cy="3194974"/>
          </a:xfrm>
          <a:prstGeom prst="rect">
            <a:avLst/>
          </a:prstGeom>
        </p:spPr>
      </p:pic>
      <p:pic>
        <p:nvPicPr>
          <p:cNvPr id="9" name="Obrázek 8" descr="26 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1611" y="3504602"/>
            <a:ext cx="4283966" cy="3212975"/>
          </a:xfrm>
          <a:prstGeom prst="rect">
            <a:avLst/>
          </a:prstGeom>
        </p:spPr>
      </p:pic>
      <p:pic>
        <p:nvPicPr>
          <p:cNvPr id="8" name="Obrázek 7" descr="mms_img13466615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05402" y="3039762"/>
            <a:ext cx="4723336" cy="26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259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CHYBĚJÍCÍ PŘECHODY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UL. U AKÁTŮ x V REMÍZKU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VOSKOVCOVA x V REMÍZKU</a:t>
            </a:r>
          </a:p>
        </p:txBody>
      </p:sp>
      <p:pic>
        <p:nvPicPr>
          <p:cNvPr id="6" name="Obrázek 5" descr="mms_img-1877676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7976" y="3100887"/>
            <a:ext cx="4717192" cy="2656460"/>
          </a:xfrm>
          <a:prstGeom prst="rect">
            <a:avLst/>
          </a:prstGeom>
        </p:spPr>
      </p:pic>
      <p:pic>
        <p:nvPicPr>
          <p:cNvPr id="7" name="Obrázek 6" descr="DSCF94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5232" y="2940907"/>
            <a:ext cx="3388497" cy="25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6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POČET ZAMĚSTNANCŮ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PEDAGOGOVÉ			66</a:t>
            </a:r>
          </a:p>
          <a:p>
            <a:r>
              <a:rPr lang="cs-CZ" dirty="0"/>
              <a:t>VYCHOVATELKY ŠD		14</a:t>
            </a:r>
          </a:p>
          <a:p>
            <a:r>
              <a:rPr lang="cs-CZ" dirty="0"/>
              <a:t>ASISTENTI PEDAGOGA	           13</a:t>
            </a:r>
          </a:p>
          <a:p>
            <a:r>
              <a:rPr lang="cs-CZ" dirty="0"/>
              <a:t>JÍDELNA 				15</a:t>
            </a:r>
          </a:p>
          <a:p>
            <a:r>
              <a:rPr lang="cs-CZ" dirty="0"/>
              <a:t>OSTATNÍ				11</a:t>
            </a:r>
          </a:p>
          <a:p>
            <a:endParaRPr lang="cs-CZ" dirty="0"/>
          </a:p>
          <a:p>
            <a:r>
              <a:rPr lang="cs-CZ" u="sng" dirty="0"/>
              <a:t>CELKEM				119</a:t>
            </a:r>
          </a:p>
          <a:p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377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VÝLETY DO CHUCHELSKÉHO LESA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r>
              <a:rPr lang="cs-CZ" sz="2000" dirty="0"/>
              <a:t>OD ŠKOLY NEEXISTUJE BEZPEČNÁ PĚŠÍ TRASA</a:t>
            </a:r>
          </a:p>
          <a:p>
            <a:r>
              <a:rPr lang="cs-CZ" sz="2000" dirty="0"/>
              <a:t>PODCHODY POD UL. K BARRANDOVU NEJSOU NAPOJENY NA CHODNÍKY</a:t>
            </a:r>
          </a:p>
        </p:txBody>
      </p:sp>
      <p:pic>
        <p:nvPicPr>
          <p:cNvPr id="8" name="Obrázek 7" descr="do Slivence Š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309812"/>
            <a:ext cx="9144000" cy="45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159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NEBEZPEČNÁ MÍSTA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PRŮCHOD U ŠKOLY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STAVBA U CESTY DO HOLYNĚ</a:t>
            </a:r>
          </a:p>
        </p:txBody>
      </p:sp>
      <p:pic>
        <p:nvPicPr>
          <p:cNvPr id="6" name="Obrázek 5" descr="12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3" y="2276872"/>
            <a:ext cx="4224469" cy="3168352"/>
          </a:xfrm>
          <a:prstGeom prst="rect">
            <a:avLst/>
          </a:prstGeom>
        </p:spPr>
      </p:pic>
      <p:pic>
        <p:nvPicPr>
          <p:cNvPr id="7" name="Obrázek 6" descr="32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0016" y="2276872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2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OPRAVIT CHODNÍKY</a:t>
            </a:r>
          </a:p>
          <a:p>
            <a:r>
              <a:rPr lang="cs-CZ" dirty="0"/>
              <a:t>ZŘÍDIT CYKLOSTEZKY</a:t>
            </a:r>
          </a:p>
          <a:p>
            <a:r>
              <a:rPr lang="cs-CZ" dirty="0"/>
              <a:t>VÍC STOJANŮ NA KOLA A KOLOBĚŽKY (I MIMO ŠKOLU)</a:t>
            </a:r>
          </a:p>
          <a:p>
            <a:r>
              <a:rPr lang="cs-CZ" dirty="0"/>
              <a:t>PSI U ŠKOLY JEN NA VODÍTKU</a:t>
            </a:r>
          </a:p>
          <a:p>
            <a:r>
              <a:rPr lang="cs-CZ" dirty="0"/>
              <a:t>VŠUDE SPOUSTA ODPADKŮ</a:t>
            </a:r>
          </a:p>
          <a:p>
            <a:r>
              <a:rPr lang="cs-CZ" dirty="0"/>
              <a:t>ODSTRANĚNÍ PICHLAVÉHO KŘOVÍ U ŠKOLY</a:t>
            </a:r>
          </a:p>
          <a:p>
            <a:r>
              <a:rPr lang="cs-CZ" dirty="0"/>
              <a:t>OPRAVA PROSTORU U PEGASE</a:t>
            </a:r>
          </a:p>
          <a:p>
            <a:r>
              <a:rPr lang="cs-CZ" dirty="0"/>
              <a:t>LAVIČKY V AREÁLU ŠKOLY</a:t>
            </a:r>
          </a:p>
          <a:p>
            <a:r>
              <a:rPr lang="cs-CZ" dirty="0"/>
              <a:t>NEPARKOVAT U KNIHOVNY</a:t>
            </a:r>
          </a:p>
        </p:txBody>
      </p:sp>
    </p:spTree>
    <p:extLst>
      <p:ext uri="{BB962C8B-B14F-4D97-AF65-F5344CB8AC3E}">
        <p14:creationId xmlns:p14="http://schemas.microsoft.com/office/powerpoint/2010/main" val="3056112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7. KOMENTÁŘ RODIČŮ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TĚŽKÝ ŽIVOT PĚŠÍCH NA SÍDLIŠTI BARRANDOV</a:t>
            </a:r>
          </a:p>
        </p:txBody>
      </p:sp>
    </p:spTree>
    <p:extLst>
      <p:ext uri="{BB962C8B-B14F-4D97-AF65-F5344CB8AC3E}">
        <p14:creationId xmlns:p14="http://schemas.microsoft.com/office/powerpoint/2010/main" val="3165037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PŘÍSTUPOVÉ CESTY DO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544616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OD KONEČNÉ BUS 170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OD TRNKOVA NÁM.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UL. U AKÁTŮ, V REMÍZKU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ANI JEDNA Z CEST NENÍ BEZ PROBLÉMŮ</a:t>
            </a:r>
          </a:p>
        </p:txBody>
      </p:sp>
      <p:pic>
        <p:nvPicPr>
          <p:cNvPr id="5" name="Obrázek 4" descr="03 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9608" y="1340768"/>
            <a:ext cx="3264363" cy="2448272"/>
          </a:xfrm>
          <a:prstGeom prst="rect">
            <a:avLst/>
          </a:prstGeom>
        </p:spPr>
      </p:pic>
      <p:pic>
        <p:nvPicPr>
          <p:cNvPr id="7" name="Obrázek 6" descr="02 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4112" y="3933056"/>
            <a:ext cx="3323862" cy="2492896"/>
          </a:xfrm>
          <a:prstGeom prst="rect">
            <a:avLst/>
          </a:prstGeom>
        </p:spPr>
      </p:pic>
      <p:pic>
        <p:nvPicPr>
          <p:cNvPr id="8" name="Obrázek 7" descr="01 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9816" y="1988840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344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PRŮCHOD HRŮZY U ŠKOLY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TADY SE SPÍ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TADY SI ULEVÍME</a:t>
            </a:r>
          </a:p>
        </p:txBody>
      </p:sp>
      <p:pic>
        <p:nvPicPr>
          <p:cNvPr id="6" name="Obrázek 5" descr="12 02.JPG"/>
          <p:cNvPicPr>
            <a:picLocks noChangeAspect="1"/>
          </p:cNvPicPr>
          <p:nvPr/>
        </p:nvPicPr>
        <p:blipFill>
          <a:blip r:embed="rId2" cstate="print"/>
          <a:srcRect l="13115" r="13115"/>
          <a:stretch>
            <a:fillRect/>
          </a:stretch>
        </p:blipFill>
        <p:spPr>
          <a:xfrm>
            <a:off x="2063552" y="2132856"/>
            <a:ext cx="3744416" cy="3806823"/>
          </a:xfrm>
          <a:prstGeom prst="rect">
            <a:avLst/>
          </a:prstGeom>
        </p:spPr>
      </p:pic>
      <p:pic>
        <p:nvPicPr>
          <p:cNvPr id="7" name="Obrázek 6" descr="12 03.JPG"/>
          <p:cNvPicPr>
            <a:picLocks noChangeAspect="1"/>
          </p:cNvPicPr>
          <p:nvPr/>
        </p:nvPicPr>
        <p:blipFill>
          <a:blip r:embed="rId3" cstate="print"/>
          <a:srcRect t="21667"/>
          <a:stretch>
            <a:fillRect/>
          </a:stretch>
        </p:blipFill>
        <p:spPr>
          <a:xfrm>
            <a:off x="6312024" y="2132856"/>
            <a:ext cx="3672408" cy="383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66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ZANEDBANÉ PŘECHODY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340769"/>
            <a:ext cx="3970784" cy="4785395"/>
          </a:xfrm>
        </p:spPr>
        <p:txBody>
          <a:bodyPr>
            <a:normAutofit/>
          </a:bodyPr>
          <a:lstStyle/>
          <a:p>
            <a:r>
              <a:rPr lang="cs-CZ" dirty="0"/>
              <a:t>ZNAČENÍ JE NEČITELNÉ NEBO POŠKOZENÉ</a:t>
            </a:r>
          </a:p>
          <a:p>
            <a:endParaRPr lang="cs-CZ" dirty="0"/>
          </a:p>
          <a:p>
            <a:r>
              <a:rPr lang="cs-CZ" dirty="0"/>
              <a:t>ZPOMALOVACÍ PRAHY ROZJEŽDĚNÉ</a:t>
            </a:r>
          </a:p>
          <a:p>
            <a:endParaRPr lang="cs-CZ" dirty="0"/>
          </a:p>
          <a:p>
            <a:r>
              <a:rPr lang="cs-CZ" dirty="0"/>
              <a:t>OBYTNÉ ULICE JSOU POUZE FORMÁLNÍ</a:t>
            </a:r>
          </a:p>
        </p:txBody>
      </p:sp>
      <p:pic>
        <p:nvPicPr>
          <p:cNvPr id="4" name="Obrázek 3" descr="01 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1918" y="1268760"/>
            <a:ext cx="2496276" cy="1872208"/>
          </a:xfrm>
          <a:prstGeom prst="rect">
            <a:avLst/>
          </a:prstGeom>
        </p:spPr>
      </p:pic>
      <p:pic>
        <p:nvPicPr>
          <p:cNvPr id="5" name="Obrázek 4" descr="04 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8208" y="2420888"/>
            <a:ext cx="2616291" cy="1962218"/>
          </a:xfrm>
          <a:prstGeom prst="rect">
            <a:avLst/>
          </a:prstGeom>
        </p:spPr>
      </p:pic>
      <p:pic>
        <p:nvPicPr>
          <p:cNvPr id="7" name="Obrázek 6" descr="02 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1984" y="4437112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510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AUTOBUSOVÉ ZASTÁVKY JAKO PROVIZORIUM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2"/>
            <a:ext cx="5626968" cy="2332855"/>
          </a:xfrm>
        </p:spPr>
        <p:txBody>
          <a:bodyPr>
            <a:normAutofit/>
          </a:bodyPr>
          <a:lstStyle/>
          <a:p>
            <a:r>
              <a:rPr lang="cs-CZ" dirty="0"/>
              <a:t>ZASTÁVKY BUS Č. </a:t>
            </a:r>
            <a:r>
              <a:rPr lang="cs-CZ"/>
              <a:t>170 </a:t>
            </a:r>
            <a:r>
              <a:rPr lang="cs-CZ" dirty="0"/>
              <a:t>ZÁHORSKÉHO A PRAŽSKÁ ČTVRŤ</a:t>
            </a:r>
          </a:p>
          <a:p>
            <a:r>
              <a:rPr lang="cs-CZ" dirty="0"/>
              <a:t>CHYBÍ ZÁLIV, STŘÍŠKA</a:t>
            </a:r>
          </a:p>
          <a:p>
            <a:r>
              <a:rPr lang="cs-CZ" dirty="0"/>
              <a:t>POVRCH CHODNÍKU NEROVNÝ (PANELY, BETON)</a:t>
            </a:r>
          </a:p>
        </p:txBody>
      </p:sp>
      <p:pic>
        <p:nvPicPr>
          <p:cNvPr id="4" name="Obrázek 3" descr="08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8208" y="836712"/>
            <a:ext cx="2463738" cy="3284984"/>
          </a:xfrm>
          <a:prstGeom prst="rect">
            <a:avLst/>
          </a:prstGeom>
        </p:spPr>
      </p:pic>
      <p:pic>
        <p:nvPicPr>
          <p:cNvPr id="8" name="Obrázek 7" descr="BUS Záhorského.png"/>
          <p:cNvPicPr>
            <a:picLocks noChangeAspect="1"/>
          </p:cNvPicPr>
          <p:nvPr/>
        </p:nvPicPr>
        <p:blipFill>
          <a:blip r:embed="rId3" cstate="print"/>
          <a:srcRect l="29525" t="29419" r="29525" b="31001"/>
          <a:stretch>
            <a:fillRect/>
          </a:stretch>
        </p:blipFill>
        <p:spPr>
          <a:xfrm>
            <a:off x="2135560" y="3933056"/>
            <a:ext cx="5691512" cy="2736304"/>
          </a:xfrm>
          <a:prstGeom prst="rect">
            <a:avLst/>
          </a:prstGeom>
        </p:spPr>
      </p:pic>
      <p:pic>
        <p:nvPicPr>
          <p:cNvPr id="9" name="Obrázek 8" descr="DSCF9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8208" y="4221088"/>
            <a:ext cx="244573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428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ŠPATNÝ ROZHLED U PŘECHODŮ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KONTEJNERY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KEŘE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ZAPARKOVANÁ AUTA</a:t>
            </a:r>
          </a:p>
        </p:txBody>
      </p:sp>
      <p:pic>
        <p:nvPicPr>
          <p:cNvPr id="4" name="Obrázek 3" descr="02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7585" y="1412777"/>
            <a:ext cx="3360374" cy="2520280"/>
          </a:xfrm>
          <a:prstGeom prst="rect">
            <a:avLst/>
          </a:prstGeom>
        </p:spPr>
      </p:pic>
      <p:pic>
        <p:nvPicPr>
          <p:cNvPr id="6" name="Obrázek 5" descr="14 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0097" y="4185084"/>
            <a:ext cx="3371866" cy="2528900"/>
          </a:xfrm>
          <a:prstGeom prst="rect">
            <a:avLst/>
          </a:prstGeom>
        </p:spPr>
      </p:pic>
      <p:pic>
        <p:nvPicPr>
          <p:cNvPr id="7" name="Obrázek 6" descr="05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9696" y="2492896"/>
            <a:ext cx="3240360" cy="243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89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CHYBÍ PŘECHODY MEZI CHODNÍKY</a:t>
            </a:r>
          </a:p>
        </p:txBody>
      </p:sp>
      <p:pic>
        <p:nvPicPr>
          <p:cNvPr id="4" name="Zástupný symbol pro obsah 3" descr="01 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9576" y="1268760"/>
            <a:ext cx="3384376" cy="2538282"/>
          </a:xfrm>
        </p:spPr>
      </p:pic>
      <p:pic>
        <p:nvPicPr>
          <p:cNvPr id="5" name="Obrázek 4" descr="DSCF9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057" y="1268760"/>
            <a:ext cx="3395869" cy="2546902"/>
          </a:xfrm>
          <a:prstGeom prst="rect">
            <a:avLst/>
          </a:prstGeom>
        </p:spPr>
      </p:pic>
      <p:pic>
        <p:nvPicPr>
          <p:cNvPr id="6" name="Obrázek 5" descr="DSCF94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9576" y="4103694"/>
            <a:ext cx="3384376" cy="2538282"/>
          </a:xfrm>
          <a:prstGeom prst="rect">
            <a:avLst/>
          </a:prstGeom>
        </p:spPr>
      </p:pic>
      <p:pic>
        <p:nvPicPr>
          <p:cNvPr id="7" name="Obrázek 6" descr="DSCF94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0056" y="4131078"/>
            <a:ext cx="3395870" cy="254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2. JAK TO PROBÍHALO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5746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ABSENCE PROPOJENÍ DO SLIVENCE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108011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dirty="0"/>
              <a:t>PŘÍMÁ VZDÁLENOST 500 m</a:t>
            </a:r>
          </a:p>
          <a:p>
            <a:pPr>
              <a:buNone/>
            </a:pPr>
            <a:r>
              <a:rPr lang="cs-CZ" dirty="0"/>
              <a:t>PODCHODY POUZE MEZI ZASTÁVKAMI</a:t>
            </a:r>
          </a:p>
          <a:p>
            <a:pPr>
              <a:buNone/>
            </a:pPr>
            <a:r>
              <a:rPr lang="cs-CZ" dirty="0"/>
              <a:t>CHYBÍ CHODNÍKY</a:t>
            </a:r>
          </a:p>
        </p:txBody>
      </p:sp>
      <p:pic>
        <p:nvPicPr>
          <p:cNvPr id="6" name="Obrázek 5" descr="dom Sliven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3552" y="2420888"/>
            <a:ext cx="8251890" cy="4104456"/>
          </a:xfrm>
          <a:prstGeom prst="rect">
            <a:avLst/>
          </a:prstGeom>
        </p:spPr>
      </p:pic>
      <p:pic>
        <p:nvPicPr>
          <p:cNvPr id="7" name="Obrázek 6" descr="24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36160" y="1124744"/>
            <a:ext cx="2808312" cy="3645024"/>
          </a:xfrm>
          <a:prstGeom prst="rect">
            <a:avLst/>
          </a:prstGeom>
        </p:spPr>
      </p:pic>
      <p:pic>
        <p:nvPicPr>
          <p:cNvPr id="8" name="Obrázek 7" descr="24 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3552" y="2420888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079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U ŠKOLY NENÍ MOŽNÉ VYSADIT DÍTĚ BEZPEČNĚ Z AUTA</a:t>
            </a:r>
          </a:p>
        </p:txBody>
      </p:sp>
      <p:pic>
        <p:nvPicPr>
          <p:cNvPr id="4" name="Zástupný symbol pro obsah 3" descr="parkování skica řešen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76120" y="1628800"/>
            <a:ext cx="3491880" cy="4938736"/>
          </a:xfrm>
        </p:spPr>
      </p:pic>
      <p:pic>
        <p:nvPicPr>
          <p:cNvPr id="5" name="Obrázek 4" descr="02 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7530" y="1628801"/>
            <a:ext cx="3552394" cy="2664295"/>
          </a:xfrm>
          <a:prstGeom prst="rect">
            <a:avLst/>
          </a:prstGeom>
        </p:spPr>
      </p:pic>
      <p:pic>
        <p:nvPicPr>
          <p:cNvPr id="6" name="Obrázek 5" descr="03 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7742" y="4077072"/>
            <a:ext cx="3408379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21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71700" y="3492501"/>
            <a:ext cx="7145337" cy="1713336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Děkujeme za pozornost.</a:t>
            </a:r>
          </a:p>
        </p:txBody>
      </p:sp>
      <p:pic>
        <p:nvPicPr>
          <p:cNvPr id="1026" name="Picture 2" descr="http://img.blesk.cz/img/1/full/1004575-img-deti-skola-prechod-bezpecn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6" y="546100"/>
            <a:ext cx="4733924" cy="31511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48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981200" y="260649"/>
            <a:ext cx="3898776" cy="5865515"/>
          </a:xfrm>
        </p:spPr>
        <p:txBody>
          <a:bodyPr>
            <a:normAutofit fontScale="77500" lnSpcReduction="20000"/>
          </a:bodyPr>
          <a:lstStyle/>
          <a:p>
            <a:r>
              <a:rPr lang="cs-CZ" sz="2000" u="sng" dirty="0"/>
              <a:t>8. 4. 2016 </a:t>
            </a:r>
          </a:p>
          <a:p>
            <a:pPr>
              <a:buNone/>
            </a:pPr>
            <a:r>
              <a:rPr lang="cs-CZ" sz="2000" dirty="0"/>
              <a:t> 	</a:t>
            </a:r>
            <a:r>
              <a:rPr lang="cs-CZ" sz="2000" u="sng" dirty="0"/>
              <a:t>PRVNÍ KOORDINAČNÍ SCHŮZKA</a:t>
            </a:r>
            <a:r>
              <a:rPr lang="cs-CZ" sz="2000" dirty="0"/>
              <a:t> </a:t>
            </a:r>
          </a:p>
          <a:p>
            <a:pPr>
              <a:buNone/>
            </a:pPr>
            <a:r>
              <a:rPr lang="cs-CZ" sz="2000" dirty="0"/>
              <a:t> 	URČENÍ TERMÍNŮ A KOORDINACE PRACÍ </a:t>
            </a:r>
          </a:p>
          <a:p>
            <a:pPr>
              <a:buNone/>
            </a:pPr>
            <a:endParaRPr lang="cs-CZ" sz="2000" dirty="0"/>
          </a:p>
          <a:p>
            <a:r>
              <a:rPr lang="cs-CZ" sz="2000" u="sng" dirty="0"/>
              <a:t>12. – 17. 4. 2016</a:t>
            </a:r>
          </a:p>
          <a:p>
            <a:pPr>
              <a:buNone/>
            </a:pPr>
            <a:r>
              <a:rPr lang="cs-CZ" sz="2000" dirty="0"/>
              <a:t> 	</a:t>
            </a:r>
            <a:r>
              <a:rPr lang="cs-CZ" sz="2000" u="sng" dirty="0"/>
              <a:t>PRÁCE RODIČŮ A DĚTÍ 1. – 3. TŘÍD </a:t>
            </a:r>
          </a:p>
          <a:p>
            <a:pPr>
              <a:buNone/>
            </a:pPr>
            <a:r>
              <a:rPr lang="cs-CZ" sz="2000" dirty="0"/>
              <a:t> 	(17 TŘÍD)</a:t>
            </a:r>
          </a:p>
          <a:p>
            <a:pPr>
              <a:buNone/>
            </a:pPr>
            <a:r>
              <a:rPr lang="cs-CZ" sz="2000" dirty="0"/>
              <a:t> 	PŘÍPRAVA NA PRÁCI S MAPOU, KUDY CHODÍM DO ŠKOLY?</a:t>
            </a:r>
          </a:p>
          <a:p>
            <a:pPr>
              <a:buNone/>
            </a:pPr>
            <a:r>
              <a:rPr lang="cs-CZ" sz="2000" dirty="0"/>
              <a:t> </a:t>
            </a:r>
          </a:p>
          <a:p>
            <a:r>
              <a:rPr lang="cs-CZ" sz="2000" u="sng" dirty="0"/>
              <a:t>OD 18. 4. 2016 </a:t>
            </a:r>
          </a:p>
          <a:p>
            <a:pPr>
              <a:buNone/>
            </a:pPr>
            <a:r>
              <a:rPr lang="cs-CZ" sz="2000" dirty="0"/>
              <a:t> 	</a:t>
            </a:r>
            <a:r>
              <a:rPr lang="cs-CZ" sz="2000" u="sng" dirty="0"/>
              <a:t>MAPY A DOTAZNÍKY ŽÁKŮ</a:t>
            </a:r>
          </a:p>
          <a:p>
            <a:pPr>
              <a:buNone/>
            </a:pPr>
            <a:endParaRPr lang="cs-CZ" sz="2000" u="sng" dirty="0"/>
          </a:p>
          <a:p>
            <a:r>
              <a:rPr lang="cs-CZ" sz="2000" u="sng" dirty="0"/>
              <a:t>20. 4. 2016</a:t>
            </a:r>
          </a:p>
          <a:p>
            <a:pPr>
              <a:buNone/>
            </a:pPr>
            <a:r>
              <a:rPr lang="cs-CZ" sz="2000" dirty="0"/>
              <a:t> 	</a:t>
            </a:r>
            <a:r>
              <a:rPr lang="cs-CZ" sz="2000" u="sng" dirty="0"/>
              <a:t>TŘÍDNÍ SCHŮZKY </a:t>
            </a:r>
          </a:p>
          <a:p>
            <a:pPr>
              <a:buNone/>
            </a:pPr>
            <a:r>
              <a:rPr lang="cs-CZ" sz="2000" dirty="0"/>
              <a:t> 	DOTAZNÍKY PRO RODIČE</a:t>
            </a:r>
          </a:p>
          <a:p>
            <a:pPr>
              <a:buNone/>
            </a:pPr>
            <a:r>
              <a:rPr lang="cs-CZ" sz="2000" dirty="0"/>
              <a:t> </a:t>
            </a:r>
          </a:p>
          <a:p>
            <a:r>
              <a:rPr lang="cs-CZ" sz="2000" u="sng" dirty="0"/>
              <a:t>DO 3. 5. 2016 </a:t>
            </a:r>
          </a:p>
          <a:p>
            <a:pPr>
              <a:buNone/>
            </a:pPr>
            <a:r>
              <a:rPr lang="cs-CZ" sz="2000" dirty="0"/>
              <a:t>  	TŘÍDNÍ MAPY </a:t>
            </a:r>
          </a:p>
          <a:p>
            <a:pPr>
              <a:buNone/>
            </a:pPr>
            <a:r>
              <a:rPr lang="cs-CZ" sz="2000" dirty="0"/>
              <a:t> 	VYHODNOCENÍ DOTAZNÍKŮ ZA TŘÍDY</a:t>
            </a:r>
          </a:p>
          <a:p>
            <a:pPr>
              <a:buNone/>
            </a:pP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2" name="Zástupný symbol pro obsah 11" descr="P4240002 kontrola třídních map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20002" y="3501008"/>
            <a:ext cx="4230622" cy="3172966"/>
          </a:xfrm>
        </p:spPr>
      </p:pic>
      <p:pic>
        <p:nvPicPr>
          <p:cNvPr id="7" name="Obrázek 6" descr="P4240006 originální osobní ma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260648"/>
            <a:ext cx="422447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6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981200" y="260649"/>
            <a:ext cx="4038600" cy="5865515"/>
          </a:xfrm>
        </p:spPr>
        <p:txBody>
          <a:bodyPr>
            <a:normAutofit fontScale="77500" lnSpcReduction="20000"/>
          </a:bodyPr>
          <a:lstStyle/>
          <a:p>
            <a:r>
              <a:rPr lang="cs-CZ" u="sng" dirty="0"/>
              <a:t>OD 12. 5. 2016</a:t>
            </a:r>
          </a:p>
          <a:p>
            <a:pPr>
              <a:buNone/>
            </a:pPr>
            <a:r>
              <a:rPr lang="cs-CZ" dirty="0"/>
              <a:t> 	</a:t>
            </a:r>
            <a:r>
              <a:rPr lang="cs-CZ" u="sng" dirty="0"/>
              <a:t>ŠKOLNÍ MAPA, VYHODNOCENÍ DOTAZNÍKŮ ZA ŠKOLU A DRUŽINU</a:t>
            </a:r>
            <a:endParaRPr lang="cs-CZ" dirty="0"/>
          </a:p>
          <a:p>
            <a:pPr>
              <a:buNone/>
            </a:pPr>
            <a:r>
              <a:rPr lang="cs-CZ" dirty="0"/>
              <a:t> 	- FOTOGRAFOVÁNÍ KRITICKÝCH        MÍST</a:t>
            </a:r>
          </a:p>
          <a:p>
            <a:pPr>
              <a:buNone/>
            </a:pPr>
            <a:r>
              <a:rPr lang="cs-CZ" dirty="0"/>
              <a:t> 	- PŘÍPRAVA PREZENTACE</a:t>
            </a:r>
          </a:p>
          <a:p>
            <a:pPr>
              <a:buNone/>
            </a:pPr>
            <a:r>
              <a:rPr lang="cs-CZ" dirty="0"/>
              <a:t> 	- CELKEM 10 ŽÁKŮ + 1-2 DOSPĚLÍ </a:t>
            </a:r>
          </a:p>
          <a:p>
            <a:pPr>
              <a:buNone/>
            </a:pPr>
            <a:r>
              <a:rPr lang="cs-CZ" dirty="0"/>
              <a:t> 	- 15 HODIN PRÁCE</a:t>
            </a:r>
          </a:p>
          <a:p>
            <a:r>
              <a:rPr lang="cs-CZ" dirty="0"/>
              <a:t> </a:t>
            </a:r>
          </a:p>
          <a:p>
            <a:r>
              <a:rPr lang="cs-CZ" u="sng" dirty="0"/>
              <a:t>25. 5. 2016</a:t>
            </a:r>
          </a:p>
          <a:p>
            <a:pPr>
              <a:buNone/>
            </a:pPr>
            <a:r>
              <a:rPr lang="cs-CZ" dirty="0"/>
              <a:t> 	</a:t>
            </a:r>
            <a:r>
              <a:rPr lang="cs-CZ" u="sng" dirty="0"/>
              <a:t>SCHŮZKA S DOPRAVNÍM PROJEKTANTEM</a:t>
            </a:r>
            <a:endParaRPr lang="cs-CZ" dirty="0"/>
          </a:p>
          <a:p>
            <a:pPr>
              <a:buNone/>
            </a:pPr>
            <a:r>
              <a:rPr lang="cs-CZ" dirty="0"/>
              <a:t> 	- SEZNÁMENÍ S LOKALITOU</a:t>
            </a:r>
          </a:p>
          <a:p>
            <a:pPr>
              <a:buNone/>
            </a:pPr>
            <a:endParaRPr lang="cs-CZ" dirty="0"/>
          </a:p>
          <a:p>
            <a:r>
              <a:rPr lang="cs-CZ" u="sng" dirty="0"/>
              <a:t>9. 6. 2016</a:t>
            </a:r>
          </a:p>
          <a:p>
            <a:pPr>
              <a:buNone/>
            </a:pPr>
            <a:r>
              <a:rPr lang="cs-CZ" dirty="0"/>
              <a:t> 	</a:t>
            </a:r>
            <a:r>
              <a:rPr lang="cs-CZ" u="sng" dirty="0"/>
              <a:t>KOORDINAČNÍ SCHŮZKA</a:t>
            </a:r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 descr="P4240009 práce na školní mapě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528048" y="260648"/>
            <a:ext cx="3750568" cy="2812926"/>
          </a:xfrm>
        </p:spPr>
      </p:pic>
      <p:pic>
        <p:nvPicPr>
          <p:cNvPr id="6" name="Obrázek 5" descr="P4240007 práce na školní mapě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8048" y="3465004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03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2148</Words>
  <Application>Microsoft Office PowerPoint</Application>
  <PresentationFormat>Širokoúhlá obrazovka</PresentationFormat>
  <Paragraphs>631</Paragraphs>
  <Slides>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8" baseType="lpstr">
      <vt:lpstr>Batang</vt:lpstr>
      <vt:lpstr>Arial</vt:lpstr>
      <vt:lpstr>Calibri</vt:lpstr>
      <vt:lpstr>Calibri Light</vt:lpstr>
      <vt:lpstr>Comic Sans MS</vt:lpstr>
      <vt:lpstr>Motiv Office</vt:lpstr>
      <vt:lpstr>PROJEKT BEZPEČNÉ CESTY DO ŠKOLY</vt:lpstr>
      <vt:lpstr>OSNOVA</vt:lpstr>
      <vt:lpstr>1. STATISTICKÉ ÚDAJE</vt:lpstr>
      <vt:lpstr>POČET ŽÁKŮ - 784</vt:lpstr>
      <vt:lpstr>ROZDĚLENÍ DO TŘÍD</vt:lpstr>
      <vt:lpstr>POČET ZAMĚSTNANCŮ  </vt:lpstr>
      <vt:lpstr>2. JAK TO PROBÍHALO</vt:lpstr>
      <vt:lpstr>Prezentace aplikace PowerPoint</vt:lpstr>
      <vt:lpstr>Prezentace aplikace PowerPoint</vt:lpstr>
      <vt:lpstr>3. ŠKOLNÍ MAPA</vt:lpstr>
      <vt:lpstr>Kritická místa</vt:lpstr>
      <vt:lpstr>1. Přechod ulice Voskovcova před školou</vt:lpstr>
      <vt:lpstr>2. V Remízku X U Akátů</vt:lpstr>
      <vt:lpstr>3. Wassermannova u Kaskád</vt:lpstr>
      <vt:lpstr>4. křižovatka u Alberta</vt:lpstr>
      <vt:lpstr>5. průchod u knihovny</vt:lpstr>
      <vt:lpstr>6. Přechod konečná tramvaje</vt:lpstr>
      <vt:lpstr>7. Wassermannova u garáží</vt:lpstr>
      <vt:lpstr>8. Peškova X Voskovcova</vt:lpstr>
      <vt:lpstr>8. ulice u knihovny</vt:lpstr>
      <vt:lpstr>9. Přechod V Remízku dole </vt:lpstr>
      <vt:lpstr>10. konečná- 170</vt:lpstr>
      <vt:lpstr>11. přechod parkoviště V Remízku</vt:lpstr>
      <vt:lpstr>11. křižovatka u pizzerie</vt:lpstr>
      <vt:lpstr>12. přechod Werichova</vt:lpstr>
      <vt:lpstr>13. přechod za Trnkovým náměstím</vt:lpstr>
      <vt:lpstr>14. V Javoříčku X V Remízku</vt:lpstr>
      <vt:lpstr>15. přechod tram tréglova</vt:lpstr>
      <vt:lpstr>16. Trnkovo náměstí</vt:lpstr>
      <vt:lpstr>17.</vt:lpstr>
      <vt:lpstr>18.</vt:lpstr>
      <vt:lpstr>18.</vt:lpstr>
      <vt:lpstr>19.</vt:lpstr>
      <vt:lpstr>19.</vt:lpstr>
      <vt:lpstr>20.</vt:lpstr>
      <vt:lpstr>20.</vt:lpstr>
      <vt:lpstr>20.</vt:lpstr>
      <vt:lpstr>20.</vt:lpstr>
      <vt:lpstr>20.</vt:lpstr>
      <vt:lpstr>20. V Zálesí X Pod Třešněmi</vt:lpstr>
      <vt:lpstr>OTÁZKA č. 1. Je tvá cesta do/ze školy bezpečná?</vt:lpstr>
      <vt:lpstr>OTÁZKA č. 3. Jak se obvykle dopravuješ do školy?</vt:lpstr>
      <vt:lpstr>OTÁZKA č. 4. Jak se obvykle dopravuješ ze školy?</vt:lpstr>
      <vt:lpstr>OTÁZKA č. 5. Jak by ses chtěl dopravovat do/ze školy pokud bys k                     tomu měl dobré podmínky?</vt:lpstr>
      <vt:lpstr>OTÁZKA č. 6. Pokud cestuješ jiným způsobem než                    bys chtěl/a, napiš co ti v tom brání?</vt:lpstr>
      <vt:lpstr>OTÁZKA č. 7. Jsi spokojen/á s dopravní situací v             bezprostředním okolí tvé školy a jakou změnu bys přivítal/a?</vt:lpstr>
      <vt:lpstr>OTÁZKA č. 8. Jsi spokojen/á s fungováním veřejné dopravy v                    okolí školy?</vt:lpstr>
      <vt:lpstr>OTÁZKA č. 9. Co by sis přál/a u školy nebo ve škole, aby se ti                    cestovalo tvým zvoleným způsobem lépe?</vt:lpstr>
      <vt:lpstr>OTÁZKA č. 10. Líbí se ti jak vypadá prostranství přímo před školou,                      co bys změnil/a?</vt:lpstr>
      <vt:lpstr>OTÁZKA č. 1. Existuje pro vaše dítě bezpečná cesta do     školy a zpět domů?</vt:lpstr>
      <vt:lpstr>OTÁZKA č. 2. Dopravuje se Vaše dítě do školy samo?</vt:lpstr>
      <vt:lpstr>OTÁZKA č. 3. Vozíte dítě do školy autem a proč?</vt:lpstr>
      <vt:lpstr>OTÁZKA č. 4. Jaké podmínky by musely být splněny, aby se Vaše dítě                     mohlo do školy dopravovat samo?</vt:lpstr>
      <vt:lpstr>OTÁZKA č. 5. Jak jste spokojeni s dopravní situací v                     bezprostředním okolí školy a jaké změny byste přivítali?</vt:lpstr>
      <vt:lpstr>OTÁZKA č. 6.  Líbí se Vám prostranství přímo před školou a jaké                     změny případně navrhujete?</vt:lpstr>
      <vt:lpstr>6. KOMENTÁŘ DRUŽINA</vt:lpstr>
      <vt:lpstr>MAPA KRITICKÝCH MÍST</vt:lpstr>
      <vt:lpstr>PŘECHODY</vt:lpstr>
      <vt:lpstr>CHYBĚJÍCÍ PŘECHODY</vt:lpstr>
      <vt:lpstr>VÝLETY DO CHUCHELSKÉHO LESA</vt:lpstr>
      <vt:lpstr>NEBEZPEČNÁ MÍSTA</vt:lpstr>
      <vt:lpstr>DALŠÍ</vt:lpstr>
      <vt:lpstr>7. KOMENTÁŘ RODIČŮ</vt:lpstr>
      <vt:lpstr>PŘÍSTUPOVÉ CESTY DO ŠKOLY</vt:lpstr>
      <vt:lpstr>PRŮCHOD HRŮZY U ŠKOLY</vt:lpstr>
      <vt:lpstr>ZANEDBANÉ PŘECHODY</vt:lpstr>
      <vt:lpstr>AUTOBUSOVÉ ZASTÁVKY JAKO PROVIZORIUM</vt:lpstr>
      <vt:lpstr>ŠPATNÝ ROZHLED U PŘECHODŮ </vt:lpstr>
      <vt:lpstr>CHYBÍ PŘECHODY MEZI CHODNÍKY</vt:lpstr>
      <vt:lpstr>ABSENCE PROPOJENÍ DO SLIVENCE</vt:lpstr>
      <vt:lpstr>U ŠKOLY NENÍ MOŽNÉ VYSADIT DÍTĚ BEZPEČNĚ Z AUTA</vt:lpstr>
      <vt:lpstr>Děkujeme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BEZPEČNÁ CESTA DO ŠKOLY</dc:title>
  <dc:creator>HELENKA</dc:creator>
  <cp:lastModifiedBy>Archita</cp:lastModifiedBy>
  <cp:revision>69</cp:revision>
  <dcterms:created xsi:type="dcterms:W3CDTF">2016-05-29T12:35:40Z</dcterms:created>
  <dcterms:modified xsi:type="dcterms:W3CDTF">2017-01-12T12:13:33Z</dcterms:modified>
</cp:coreProperties>
</file>